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47B5CDC-CDA4-4CC8-8D20-1CD178E33011}">
  <a:tblStyle styleId="{247B5CDC-CDA4-4CC8-8D20-1CD178E3301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642d4b396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642d4b39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Firehose can backup your data to S3 bucket while delivering to elasticsearch (only failed records, can be configured to backup every data)</a:t>
            </a:r>
            <a:endParaRPr>
              <a:solidFill>
                <a:schemeClr val="dk1"/>
              </a:solidFill>
            </a:endParaRPr>
          </a:p>
          <a:p>
            <a:pPr indent="0" lvl="0" marL="0" rtl="0" algn="l">
              <a:spcBef>
                <a:spcPts val="0"/>
              </a:spcBef>
              <a:spcAft>
                <a:spcPts val="0"/>
              </a:spcAft>
              <a:buNone/>
            </a:pPr>
            <a:r>
              <a:rPr lang="en"/>
              <a:t>1 MB or 50 sec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642d4b396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642d4b39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an Elasticsearch cluster, we have configured distributed nodes of type Elasticsearch. The auto-scaling policy is set to scale out the traffic across nodes during high velocity of streaming log data. It also automatically detects and replaces failed Elasticsearch nodes. It has dedicated master nodes to offload cluster management tasks as seen in figure 5. It also provides automatic backup and restores Elasticsearch domains[10]. The cluster node allocation is done across two availability zones in the same region which is also called as zone awareness.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9bfaacec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9bfaace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Infrastructure as code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642d4b396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642d4b39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9bfaacec8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9bfaacec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IaaS</a:t>
            </a:r>
            <a:endParaRPr/>
          </a:p>
          <a:p>
            <a:pPr indent="-317500" lvl="0" marL="457200" rtl="0" algn="l">
              <a:spcBef>
                <a:spcPts val="0"/>
              </a:spcBef>
              <a:spcAft>
                <a:spcPts val="0"/>
              </a:spcAft>
              <a:buSzPts val="1400"/>
              <a:buChar char="-"/>
            </a:pPr>
            <a:r>
              <a:rPr lang="en"/>
              <a:t>Resources</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would like to talk about one </a:t>
            </a:r>
            <a:r>
              <a:rPr lang="en"/>
              <a:t>experiment</a:t>
            </a:r>
            <a:r>
              <a:rPr lang="en"/>
              <a:t> we did. </a:t>
            </a:r>
            <a:endParaRPr/>
          </a:p>
          <a:p>
            <a:pPr indent="0" lvl="0" marL="0" rtl="0" algn="l">
              <a:spcBef>
                <a:spcPts val="0"/>
              </a:spcBef>
              <a:spcAft>
                <a:spcPts val="0"/>
              </a:spcAft>
              <a:buNone/>
            </a:pPr>
            <a:r>
              <a:rPr lang="en"/>
              <a:t>Going from 3000 records to 3M records were very smooth and handles auto-scaling of clusters, resources. </a:t>
            </a:r>
            <a:endParaRPr/>
          </a:p>
          <a:p>
            <a:pPr indent="0" lvl="0" marL="0" rtl="0" algn="l">
              <a:spcBef>
                <a:spcPts val="0"/>
              </a:spcBef>
              <a:spcAft>
                <a:spcPts val="0"/>
              </a:spcAft>
              <a:buNone/>
            </a:pPr>
            <a:r>
              <a:rPr lang="en"/>
              <a:t>But this was not smooth on our AWS billing (as it used our 80 % of our free tier)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a:t>
            </a:r>
            <a:r>
              <a:rPr lang="en"/>
              <a:t>experiment looks like</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9bfaacec8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9bfaacec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 of change of the viz</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dashboard</a:t>
            </a:r>
            <a:endParaRPr/>
          </a:p>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642d4b396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642d4b3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monolothic → microservice </a:t>
            </a:r>
            <a:endParaRPr/>
          </a:p>
          <a:p>
            <a:pPr indent="0" lvl="0" marL="0" rtl="0" algn="l">
              <a:spcBef>
                <a:spcPts val="0"/>
              </a:spcBef>
              <a:spcAft>
                <a:spcPts val="0"/>
              </a:spcAft>
              <a:buNone/>
            </a:pPr>
            <a:r>
              <a:rPr lang="en"/>
              <a:t>loosly decopuled servers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 from anywhere on any device</a:t>
            </a:r>
            <a:endParaRPr/>
          </a:p>
          <a:p>
            <a:pPr indent="0" lvl="0" marL="0" rtl="0" algn="l">
              <a:spcBef>
                <a:spcPts val="0"/>
              </a:spcBef>
              <a:spcAft>
                <a:spcPts val="0"/>
              </a:spcAft>
              <a:buNone/>
            </a:pPr>
            <a:r>
              <a:rPr lang="en"/>
              <a:t>but as mentioned earlier you must be in the systems’ VPN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replicated in DynamoDB &amp; ElasticSearch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Latency bcz of firehose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9bfaacec8_1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9bfaacec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Aggregation was simple and setting up Flink was project in itself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9bfaacec8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9bfaacec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695D46"/>
              </a:buClr>
              <a:buSzPts val="1100"/>
              <a:buFont typeface="Arial"/>
              <a:buChar char="-"/>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9bfaacec8_3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9bfaacec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642d4b396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642d4b39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642d4b396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642d4b3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Justify, microservices and volume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data and flow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9bfaacec8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9bfaacec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 file, based on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642d4b396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642d4b39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Architecture Diagram</a:t>
            </a:r>
            <a:endParaRPr/>
          </a:p>
          <a:p>
            <a:pPr indent="-317500" lvl="0" marL="457200" rtl="0" algn="l">
              <a:spcBef>
                <a:spcPts val="0"/>
              </a:spcBef>
              <a:spcAft>
                <a:spcPts val="0"/>
              </a:spcAft>
              <a:buSzPts val="1400"/>
              <a:buChar char="-"/>
            </a:pPr>
            <a:r>
              <a:rPr lang="en"/>
              <a:t>Lambda</a:t>
            </a:r>
            <a:endParaRPr/>
          </a:p>
          <a:p>
            <a:pPr indent="-317500" lvl="0" marL="457200" rtl="0" algn="l">
              <a:spcBef>
                <a:spcPts val="0"/>
              </a:spcBef>
              <a:spcAft>
                <a:spcPts val="0"/>
              </a:spcAft>
              <a:buSzPts val="1400"/>
              <a:buChar char="-"/>
            </a:pPr>
            <a:r>
              <a:rPr lang="en"/>
              <a:t>Firehose can backup your data to S3 bucket while delivering to </a:t>
            </a:r>
            <a:r>
              <a:rPr lang="en"/>
              <a:t>elasticsearch</a:t>
            </a:r>
            <a:r>
              <a:rPr lang="en"/>
              <a:t> (only failed records, can be configured to backup every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642d4b396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642d4b39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Application</a:t>
            </a:r>
            <a:endParaRPr/>
          </a:p>
          <a:p>
            <a:pPr indent="0" lvl="0" marL="0" rtl="0" algn="l">
              <a:spcBef>
                <a:spcPts val="0"/>
              </a:spcBef>
              <a:spcAft>
                <a:spcPts val="0"/>
              </a:spcAft>
              <a:buNone/>
            </a:pPr>
            <a:r>
              <a:rPr lang="en"/>
              <a:t>Pub-Sub Model</a:t>
            </a:r>
            <a:endParaRPr/>
          </a:p>
          <a:p>
            <a:pPr indent="0" lvl="0" marL="0" rtl="0" algn="l">
              <a:spcBef>
                <a:spcPts val="0"/>
              </a:spcBef>
              <a:spcAft>
                <a:spcPts val="0"/>
              </a:spcAft>
              <a:buNone/>
            </a:pPr>
            <a:r>
              <a:rPr lang="en"/>
              <a:t>Shards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642d4b396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642d4b39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endParaRPr/>
          </a:p>
          <a:p>
            <a:pPr indent="0" lvl="0" marL="0" rtl="0" algn="l">
              <a:spcBef>
                <a:spcPts val="0"/>
              </a:spcBef>
              <a:spcAft>
                <a:spcPts val="0"/>
              </a:spcAft>
              <a:buNone/>
            </a:pPr>
            <a:r>
              <a:rPr lang="en"/>
              <a:t>Analyze Streaming Data</a:t>
            </a:r>
            <a:endParaRPr/>
          </a:p>
          <a:p>
            <a:pPr indent="0" lvl="0" marL="0" rtl="0" algn="l">
              <a:spcBef>
                <a:spcPts val="0"/>
              </a:spcBef>
              <a:spcAft>
                <a:spcPts val="0"/>
              </a:spcAft>
              <a:buNone/>
            </a:pPr>
            <a:r>
              <a:rPr lang="en"/>
              <a:t>SQL/Flink Analytics</a:t>
            </a:r>
            <a:endParaRPr/>
          </a:p>
          <a:p>
            <a:pPr indent="0" lvl="0" marL="0" rtl="0" algn="l">
              <a:spcBef>
                <a:spcPts val="0"/>
              </a:spcBef>
              <a:spcAft>
                <a:spcPts val="0"/>
              </a:spcAft>
              <a:buClr>
                <a:schemeClr val="dk1"/>
              </a:buClr>
              <a:buSzPts val="1100"/>
              <a:buFont typeface="Arial"/>
              <a:buNone/>
            </a:pPr>
            <a:r>
              <a:rPr lang="en"/>
              <a:t>Actionable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6FA8DC"/>
        </a:solidFill>
      </p:bgPr>
    </p:bg>
    <p:spTree>
      <p:nvGrpSpPr>
        <p:cNvPr id="9" name="Shape 9"/>
        <p:cNvGrpSpPr/>
        <p:nvPr/>
      </p:nvGrpSpPr>
      <p:grpSpPr>
        <a:xfrm>
          <a:off x="0" y="0"/>
          <a:ext cx="0" cy="0"/>
          <a:chOff x="0" y="0"/>
          <a:chExt cx="0" cy="0"/>
        </a:xfrm>
      </p:grpSpPr>
      <p:pic>
        <p:nvPicPr>
          <p:cNvPr descr="aemelia_icons.png" id="10" name="Google Shape;10;p2"/>
          <p:cNvPicPr preferRelativeResize="0"/>
          <p:nvPr/>
        </p:nvPicPr>
        <p:blipFill rotWithShape="1">
          <a:blip r:embed="rId2">
            <a:alphaModFix amt="40000"/>
          </a:blip>
          <a:srcRect b="30860" l="0" r="0" t="30860"/>
          <a:stretch/>
        </p:blipFill>
        <p:spPr>
          <a:xfrm>
            <a:off x="0" y="-2"/>
            <a:ext cx="9144000" cy="1968874"/>
          </a:xfrm>
          <a:prstGeom prst="rect">
            <a:avLst/>
          </a:prstGeom>
          <a:noFill/>
          <a:ln>
            <a:noFill/>
          </a:ln>
        </p:spPr>
      </p:pic>
      <p:sp>
        <p:nvSpPr>
          <p:cNvPr id="11" name="Google Shape;11;p2"/>
          <p:cNvSpPr txBox="1"/>
          <p:nvPr>
            <p:ph type="ctrTitle"/>
          </p:nvPr>
        </p:nvSpPr>
        <p:spPr>
          <a:xfrm>
            <a:off x="2786525" y="1968875"/>
            <a:ext cx="5859600" cy="2766300"/>
          </a:xfrm>
          <a:prstGeom prst="rect">
            <a:avLst/>
          </a:prstGeom>
        </p:spPr>
        <p:txBody>
          <a:bodyPr anchorCtr="0" anchor="b" bIns="91425" lIns="91425" spcFirstLastPara="1" rIns="91425" wrap="square" tIns="91425"/>
          <a:lstStyle>
            <a:lvl1pPr lvl="0" algn="r">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2">
    <p:spTree>
      <p:nvGrpSpPr>
        <p:cNvPr id="53" name="Shape 53"/>
        <p:cNvGrpSpPr/>
        <p:nvPr/>
      </p:nvGrpSpPr>
      <p:grpSpPr>
        <a:xfrm>
          <a:off x="0" y="0"/>
          <a:ext cx="0" cy="0"/>
          <a:chOff x="0" y="0"/>
          <a:chExt cx="0" cy="0"/>
        </a:xfrm>
      </p:grpSpPr>
      <p:sp>
        <p:nvSpPr>
          <p:cNvPr id="54" name="Google Shape;54;p11"/>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rtl="0">
              <a:buNone/>
              <a:defRPr>
                <a:solidFill>
                  <a:srgbClr val="9FC5E8"/>
                </a:solidFill>
              </a:defRPr>
            </a:lvl1pPr>
            <a:lvl2pPr lvl="1" rtl="0">
              <a:buNone/>
              <a:defRPr>
                <a:solidFill>
                  <a:srgbClr val="9FC5E8"/>
                </a:solidFill>
              </a:defRPr>
            </a:lvl2pPr>
            <a:lvl3pPr lvl="2" rtl="0">
              <a:buNone/>
              <a:defRPr>
                <a:solidFill>
                  <a:srgbClr val="9FC5E8"/>
                </a:solidFill>
              </a:defRPr>
            </a:lvl3pPr>
            <a:lvl4pPr lvl="3" rtl="0">
              <a:buNone/>
              <a:defRPr>
                <a:solidFill>
                  <a:srgbClr val="9FC5E8"/>
                </a:solidFill>
              </a:defRPr>
            </a:lvl4pPr>
            <a:lvl5pPr lvl="4" rtl="0">
              <a:buNone/>
              <a:defRPr>
                <a:solidFill>
                  <a:srgbClr val="9FC5E8"/>
                </a:solidFill>
              </a:defRPr>
            </a:lvl5pPr>
            <a:lvl6pPr lvl="5" rtl="0">
              <a:buNone/>
              <a:defRPr>
                <a:solidFill>
                  <a:srgbClr val="9FC5E8"/>
                </a:solidFill>
              </a:defRPr>
            </a:lvl6pPr>
            <a:lvl7pPr lvl="6" rtl="0">
              <a:buNone/>
              <a:defRPr>
                <a:solidFill>
                  <a:srgbClr val="9FC5E8"/>
                </a:solidFill>
              </a:defRPr>
            </a:lvl7pPr>
            <a:lvl8pPr lvl="7" rtl="0">
              <a:buNone/>
              <a:defRPr>
                <a:solidFill>
                  <a:srgbClr val="9FC5E8"/>
                </a:solidFill>
              </a:defRPr>
            </a:lvl8pPr>
            <a:lvl9pPr lvl="8" rtl="0">
              <a:buNone/>
              <a:defRPr>
                <a:solidFill>
                  <a:srgbClr val="9FC5E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bg>
      <p:bgPr>
        <a:solidFill>
          <a:srgbClr val="6FA8DC"/>
        </a:solidFill>
      </p:bgPr>
    </p:bg>
    <p:spTree>
      <p:nvGrpSpPr>
        <p:cNvPr id="55" name="Shape 55"/>
        <p:cNvGrpSpPr/>
        <p:nvPr/>
      </p:nvGrpSpPr>
      <p:grpSpPr>
        <a:xfrm>
          <a:off x="0" y="0"/>
          <a:ext cx="0" cy="0"/>
          <a:chOff x="0" y="0"/>
          <a:chExt cx="0" cy="0"/>
        </a:xfrm>
      </p:grpSpPr>
      <p:sp>
        <p:nvSpPr>
          <p:cNvPr id="56" name="Google Shape;56;p12"/>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descr="aemelia_icons.png" id="13" name="Google Shape;13;p3"/>
          <p:cNvPicPr preferRelativeResize="0"/>
          <p:nvPr/>
        </p:nvPicPr>
        <p:blipFill rotWithShape="1">
          <a:blip r:embed="rId2">
            <a:alphaModFix amt="20000"/>
          </a:blip>
          <a:srcRect b="30860" l="0" r="0" t="30860"/>
          <a:stretch/>
        </p:blipFill>
        <p:spPr>
          <a:xfrm>
            <a:off x="0" y="-2"/>
            <a:ext cx="9144000" cy="1968874"/>
          </a:xfrm>
          <a:prstGeom prst="rect">
            <a:avLst/>
          </a:prstGeom>
          <a:noFill/>
          <a:ln>
            <a:noFill/>
          </a:ln>
        </p:spPr>
      </p:pic>
      <p:sp>
        <p:nvSpPr>
          <p:cNvPr id="14" name="Google Shape;14;p3"/>
          <p:cNvSpPr txBox="1"/>
          <p:nvPr>
            <p:ph type="ctrTitle"/>
          </p:nvPr>
        </p:nvSpPr>
        <p:spPr>
          <a:xfrm>
            <a:off x="2970175" y="3107350"/>
            <a:ext cx="5792700" cy="1159800"/>
          </a:xfrm>
          <a:prstGeom prst="rect">
            <a:avLst/>
          </a:prstGeom>
        </p:spPr>
        <p:txBody>
          <a:bodyPr anchorCtr="0" anchor="b" bIns="91425" lIns="91425" spcFirstLastPara="1" rIns="91425" wrap="square" tIns="91425"/>
          <a:lstStyle>
            <a:lvl1pPr lvl="0" rtl="0" algn="r">
              <a:spcBef>
                <a:spcPts val="0"/>
              </a:spcBef>
              <a:spcAft>
                <a:spcPts val="0"/>
              </a:spcAft>
              <a:buClr>
                <a:srgbClr val="073763"/>
              </a:buClr>
              <a:buSzPts val="4800"/>
              <a:buNone/>
              <a:defRPr sz="4800">
                <a:solidFill>
                  <a:srgbClr val="073763"/>
                </a:solidFill>
              </a:defRPr>
            </a:lvl1pPr>
            <a:lvl2pPr lvl="1" rtl="0" algn="r">
              <a:spcBef>
                <a:spcPts val="0"/>
              </a:spcBef>
              <a:spcAft>
                <a:spcPts val="0"/>
              </a:spcAft>
              <a:buClr>
                <a:srgbClr val="073763"/>
              </a:buClr>
              <a:buSzPts val="4800"/>
              <a:buNone/>
              <a:defRPr sz="4800">
                <a:solidFill>
                  <a:srgbClr val="073763"/>
                </a:solidFill>
              </a:defRPr>
            </a:lvl2pPr>
            <a:lvl3pPr lvl="2" rtl="0" algn="r">
              <a:spcBef>
                <a:spcPts val="0"/>
              </a:spcBef>
              <a:spcAft>
                <a:spcPts val="0"/>
              </a:spcAft>
              <a:buClr>
                <a:srgbClr val="073763"/>
              </a:buClr>
              <a:buSzPts val="4800"/>
              <a:buNone/>
              <a:defRPr sz="4800">
                <a:solidFill>
                  <a:srgbClr val="073763"/>
                </a:solidFill>
              </a:defRPr>
            </a:lvl3pPr>
            <a:lvl4pPr lvl="3" rtl="0" algn="r">
              <a:spcBef>
                <a:spcPts val="0"/>
              </a:spcBef>
              <a:spcAft>
                <a:spcPts val="0"/>
              </a:spcAft>
              <a:buClr>
                <a:srgbClr val="073763"/>
              </a:buClr>
              <a:buSzPts val="4800"/>
              <a:buNone/>
              <a:defRPr sz="4800">
                <a:solidFill>
                  <a:srgbClr val="073763"/>
                </a:solidFill>
              </a:defRPr>
            </a:lvl4pPr>
            <a:lvl5pPr lvl="4" rtl="0" algn="r">
              <a:spcBef>
                <a:spcPts val="0"/>
              </a:spcBef>
              <a:spcAft>
                <a:spcPts val="0"/>
              </a:spcAft>
              <a:buClr>
                <a:srgbClr val="073763"/>
              </a:buClr>
              <a:buSzPts val="4800"/>
              <a:buNone/>
              <a:defRPr sz="4800">
                <a:solidFill>
                  <a:srgbClr val="073763"/>
                </a:solidFill>
              </a:defRPr>
            </a:lvl5pPr>
            <a:lvl6pPr lvl="5" rtl="0" algn="r">
              <a:spcBef>
                <a:spcPts val="0"/>
              </a:spcBef>
              <a:spcAft>
                <a:spcPts val="0"/>
              </a:spcAft>
              <a:buClr>
                <a:srgbClr val="073763"/>
              </a:buClr>
              <a:buSzPts val="4800"/>
              <a:buNone/>
              <a:defRPr sz="4800">
                <a:solidFill>
                  <a:srgbClr val="073763"/>
                </a:solidFill>
              </a:defRPr>
            </a:lvl6pPr>
            <a:lvl7pPr lvl="6" rtl="0" algn="r">
              <a:spcBef>
                <a:spcPts val="0"/>
              </a:spcBef>
              <a:spcAft>
                <a:spcPts val="0"/>
              </a:spcAft>
              <a:buClr>
                <a:srgbClr val="073763"/>
              </a:buClr>
              <a:buSzPts val="4800"/>
              <a:buNone/>
              <a:defRPr sz="4800">
                <a:solidFill>
                  <a:srgbClr val="073763"/>
                </a:solidFill>
              </a:defRPr>
            </a:lvl7pPr>
            <a:lvl8pPr lvl="7" rtl="0" algn="r">
              <a:spcBef>
                <a:spcPts val="0"/>
              </a:spcBef>
              <a:spcAft>
                <a:spcPts val="0"/>
              </a:spcAft>
              <a:buClr>
                <a:srgbClr val="073763"/>
              </a:buClr>
              <a:buSzPts val="4800"/>
              <a:buNone/>
              <a:defRPr sz="4800">
                <a:solidFill>
                  <a:srgbClr val="073763"/>
                </a:solidFill>
              </a:defRPr>
            </a:lvl8pPr>
            <a:lvl9pPr lvl="8" rtl="0" algn="r">
              <a:spcBef>
                <a:spcPts val="0"/>
              </a:spcBef>
              <a:spcAft>
                <a:spcPts val="0"/>
              </a:spcAft>
              <a:buClr>
                <a:srgbClr val="073763"/>
              </a:buClr>
              <a:buSzPts val="4800"/>
              <a:buNone/>
              <a:defRPr sz="4800">
                <a:solidFill>
                  <a:srgbClr val="073763"/>
                </a:solidFill>
              </a:defRPr>
            </a:lvl9pPr>
          </a:lstStyle>
          <a:p/>
        </p:txBody>
      </p:sp>
      <p:sp>
        <p:nvSpPr>
          <p:cNvPr id="15" name="Google Shape;15;p3"/>
          <p:cNvSpPr txBox="1"/>
          <p:nvPr>
            <p:ph idx="1" type="subTitle"/>
          </p:nvPr>
        </p:nvSpPr>
        <p:spPr>
          <a:xfrm>
            <a:off x="2970175" y="3906852"/>
            <a:ext cx="5792700" cy="784800"/>
          </a:xfrm>
          <a:prstGeom prst="rect">
            <a:avLst/>
          </a:prstGeom>
        </p:spPr>
        <p:txBody>
          <a:bodyPr anchorCtr="0" anchor="b" bIns="91425" lIns="91425" spcFirstLastPara="1" rIns="91425" wrap="square" tIns="91425"/>
          <a:lstStyle>
            <a:lvl1pPr lvl="0" rtl="0" algn="r">
              <a:spcBef>
                <a:spcPts val="0"/>
              </a:spcBef>
              <a:spcAft>
                <a:spcPts val="0"/>
              </a:spcAft>
              <a:buSzPts val="2400"/>
              <a:buNone/>
              <a:defRPr sz="2400">
                <a:solidFill>
                  <a:srgbClr val="6FA8DC"/>
                </a:solidFill>
              </a:defRPr>
            </a:lvl1pPr>
            <a:lvl2pPr lvl="1" rtl="0" algn="r">
              <a:spcBef>
                <a:spcPts val="0"/>
              </a:spcBef>
              <a:spcAft>
                <a:spcPts val="0"/>
              </a:spcAft>
              <a:buSzPts val="2400"/>
              <a:buNone/>
              <a:defRPr>
                <a:solidFill>
                  <a:srgbClr val="6FA8DC"/>
                </a:solidFill>
              </a:defRPr>
            </a:lvl2pPr>
            <a:lvl3pPr lvl="2" rtl="0" algn="r">
              <a:spcBef>
                <a:spcPts val="0"/>
              </a:spcBef>
              <a:spcAft>
                <a:spcPts val="0"/>
              </a:spcAft>
              <a:buSzPts val="2400"/>
              <a:buNone/>
              <a:defRPr>
                <a:solidFill>
                  <a:srgbClr val="6FA8DC"/>
                </a:solidFill>
              </a:defRPr>
            </a:lvl3pPr>
            <a:lvl4pPr lvl="3" rtl="0" algn="r">
              <a:spcBef>
                <a:spcPts val="0"/>
              </a:spcBef>
              <a:spcAft>
                <a:spcPts val="0"/>
              </a:spcAft>
              <a:buSzPts val="2400"/>
              <a:buNone/>
              <a:defRPr sz="2400">
                <a:solidFill>
                  <a:srgbClr val="6FA8DC"/>
                </a:solidFill>
              </a:defRPr>
            </a:lvl4pPr>
            <a:lvl5pPr lvl="4" rtl="0" algn="r">
              <a:spcBef>
                <a:spcPts val="0"/>
              </a:spcBef>
              <a:spcAft>
                <a:spcPts val="0"/>
              </a:spcAft>
              <a:buClr>
                <a:srgbClr val="6FA8DC"/>
              </a:buClr>
              <a:buSzPts val="2400"/>
              <a:buNone/>
              <a:defRPr sz="2400">
                <a:solidFill>
                  <a:srgbClr val="6FA8DC"/>
                </a:solidFill>
              </a:defRPr>
            </a:lvl5pPr>
            <a:lvl6pPr lvl="5" rtl="0" algn="r">
              <a:spcBef>
                <a:spcPts val="0"/>
              </a:spcBef>
              <a:spcAft>
                <a:spcPts val="0"/>
              </a:spcAft>
              <a:buClr>
                <a:srgbClr val="6FA8DC"/>
              </a:buClr>
              <a:buSzPts val="2400"/>
              <a:buNone/>
              <a:defRPr sz="2400">
                <a:solidFill>
                  <a:srgbClr val="6FA8DC"/>
                </a:solidFill>
              </a:defRPr>
            </a:lvl6pPr>
            <a:lvl7pPr lvl="6" rtl="0" algn="r">
              <a:spcBef>
                <a:spcPts val="0"/>
              </a:spcBef>
              <a:spcAft>
                <a:spcPts val="0"/>
              </a:spcAft>
              <a:buClr>
                <a:srgbClr val="6FA8DC"/>
              </a:buClr>
              <a:buSzPts val="2400"/>
              <a:buNone/>
              <a:defRPr sz="2400">
                <a:solidFill>
                  <a:srgbClr val="6FA8DC"/>
                </a:solidFill>
              </a:defRPr>
            </a:lvl7pPr>
            <a:lvl8pPr lvl="7" rtl="0" algn="r">
              <a:spcBef>
                <a:spcPts val="0"/>
              </a:spcBef>
              <a:spcAft>
                <a:spcPts val="0"/>
              </a:spcAft>
              <a:buClr>
                <a:srgbClr val="6FA8DC"/>
              </a:buClr>
              <a:buSzPts val="2400"/>
              <a:buNone/>
              <a:defRPr sz="2400">
                <a:solidFill>
                  <a:srgbClr val="6FA8DC"/>
                </a:solidFill>
              </a:defRPr>
            </a:lvl8pPr>
            <a:lvl9pPr lvl="8" rtl="0" algn="r">
              <a:spcBef>
                <a:spcPts val="0"/>
              </a:spcBef>
              <a:spcAft>
                <a:spcPts val="0"/>
              </a:spcAft>
              <a:buClr>
                <a:srgbClr val="6FA8DC"/>
              </a:buClr>
              <a:buSzPts val="2400"/>
              <a:buNone/>
              <a:defRPr sz="2400">
                <a:solidFill>
                  <a:srgbClr val="6FA8DC"/>
                </a:solidFill>
              </a:defRPr>
            </a:lvl9pPr>
          </a:lstStyle>
          <a:p/>
        </p:txBody>
      </p:sp>
      <p:sp>
        <p:nvSpPr>
          <p:cNvPr id="16" name="Google Shape;16;p3"/>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7" name="Shape 17"/>
        <p:cNvGrpSpPr/>
        <p:nvPr/>
      </p:nvGrpSpPr>
      <p:grpSpPr>
        <a:xfrm>
          <a:off x="0" y="0"/>
          <a:ext cx="0" cy="0"/>
          <a:chOff x="0" y="0"/>
          <a:chExt cx="0" cy="0"/>
        </a:xfrm>
      </p:grpSpPr>
      <p:pic>
        <p:nvPicPr>
          <p:cNvPr descr="aemelia_icons.png" id="18" name="Google Shape;18;p4"/>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19" name="Google Shape;19;p4"/>
          <p:cNvSpPr txBox="1"/>
          <p:nvPr>
            <p:ph idx="1" type="body"/>
          </p:nvPr>
        </p:nvSpPr>
        <p:spPr>
          <a:xfrm>
            <a:off x="1784250" y="222075"/>
            <a:ext cx="6549300" cy="2607300"/>
          </a:xfrm>
          <a:prstGeom prst="rect">
            <a:avLst/>
          </a:prstGeom>
        </p:spPr>
        <p:txBody>
          <a:bodyPr anchorCtr="0" anchor="t" bIns="91425" lIns="91425" spcFirstLastPara="1" rIns="91425" wrap="square" tIns="91425"/>
          <a:lstStyle>
            <a:lvl1pPr indent="-482600" lvl="0" marL="457200" rtl="0">
              <a:spcBef>
                <a:spcPts val="600"/>
              </a:spcBef>
              <a:spcAft>
                <a:spcPts val="0"/>
              </a:spcAft>
              <a:buSzPts val="4000"/>
              <a:buChar char="▸"/>
              <a:defRPr b="1" i="1" sz="4000"/>
            </a:lvl1pPr>
            <a:lvl2pPr indent="-482600" lvl="1" marL="914400" rtl="0">
              <a:spcBef>
                <a:spcPts val="0"/>
              </a:spcBef>
              <a:spcAft>
                <a:spcPts val="0"/>
              </a:spcAft>
              <a:buSzPts val="4000"/>
              <a:buChar char="▹"/>
              <a:defRPr b="1" i="1" sz="4000"/>
            </a:lvl2pPr>
            <a:lvl3pPr indent="-482600" lvl="2" marL="1371600" rtl="0">
              <a:spcBef>
                <a:spcPts val="0"/>
              </a:spcBef>
              <a:spcAft>
                <a:spcPts val="0"/>
              </a:spcAft>
              <a:buSzPts val="4000"/>
              <a:buChar char="■"/>
              <a:defRPr b="1" i="1" sz="4000"/>
            </a:lvl3pPr>
            <a:lvl4pPr indent="-482600" lvl="3" marL="1828800" rtl="0">
              <a:spcBef>
                <a:spcPts val="0"/>
              </a:spcBef>
              <a:spcAft>
                <a:spcPts val="0"/>
              </a:spcAft>
              <a:buSzPts val="4000"/>
              <a:buChar char="●"/>
              <a:defRPr b="1" i="1" sz="4000"/>
            </a:lvl4pPr>
            <a:lvl5pPr indent="-482600" lvl="4" marL="2286000" rtl="0">
              <a:spcBef>
                <a:spcPts val="0"/>
              </a:spcBef>
              <a:spcAft>
                <a:spcPts val="0"/>
              </a:spcAft>
              <a:buSzPts val="4000"/>
              <a:buChar char="○"/>
              <a:defRPr b="1" i="1" sz="4000"/>
            </a:lvl5pPr>
            <a:lvl6pPr indent="-482600" lvl="5" marL="2743200" rtl="0">
              <a:spcBef>
                <a:spcPts val="0"/>
              </a:spcBef>
              <a:spcAft>
                <a:spcPts val="0"/>
              </a:spcAft>
              <a:buSzPts val="4000"/>
              <a:buChar char="■"/>
              <a:defRPr b="1" i="1" sz="4000"/>
            </a:lvl6pPr>
            <a:lvl7pPr indent="-482600" lvl="6" marL="3200400" rtl="0">
              <a:spcBef>
                <a:spcPts val="0"/>
              </a:spcBef>
              <a:spcAft>
                <a:spcPts val="0"/>
              </a:spcAft>
              <a:buSzPts val="4000"/>
              <a:buChar char="●"/>
              <a:defRPr b="1" i="1" sz="4000"/>
            </a:lvl7pPr>
            <a:lvl8pPr indent="-482600" lvl="7" marL="3657600" rtl="0">
              <a:spcBef>
                <a:spcPts val="0"/>
              </a:spcBef>
              <a:spcAft>
                <a:spcPts val="0"/>
              </a:spcAft>
              <a:buSzPts val="4000"/>
              <a:buChar char="○"/>
              <a:defRPr b="1" i="1" sz="4000"/>
            </a:lvl8pPr>
            <a:lvl9pPr indent="-482600" lvl="8" marL="4114800">
              <a:spcBef>
                <a:spcPts val="0"/>
              </a:spcBef>
              <a:spcAft>
                <a:spcPts val="0"/>
              </a:spcAft>
              <a:buSzPts val="4000"/>
              <a:buChar char="■"/>
              <a:defRPr b="1" i="1" sz="4000"/>
            </a:lvl9pPr>
          </a:lstStyle>
          <a:p/>
        </p:txBody>
      </p:sp>
      <p:sp>
        <p:nvSpPr>
          <p:cNvPr id="20" name="Google Shape;20;p4"/>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bg>
      <p:bgPr>
        <a:solidFill>
          <a:srgbClr val="6FA8DC"/>
        </a:solidFill>
      </p:bgPr>
    </p:bg>
    <p:spTree>
      <p:nvGrpSpPr>
        <p:cNvPr id="21" name="Shape 21"/>
        <p:cNvGrpSpPr/>
        <p:nvPr/>
      </p:nvGrpSpPr>
      <p:grpSpPr>
        <a:xfrm>
          <a:off x="0" y="0"/>
          <a:ext cx="0" cy="0"/>
          <a:chOff x="0" y="0"/>
          <a:chExt cx="0" cy="0"/>
        </a:xfrm>
      </p:grpSpPr>
      <p:pic>
        <p:nvPicPr>
          <p:cNvPr descr="aemelia_icons.png" id="22" name="Google Shape;22;p5"/>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3" name="Google Shape;23;p5"/>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 name="Google Shape;24;p5"/>
          <p:cNvSpPr txBox="1"/>
          <p:nvPr>
            <p:ph type="title"/>
          </p:nvPr>
        </p:nvSpPr>
        <p:spPr>
          <a:xfrm>
            <a:off x="203875" y="1626750"/>
            <a:ext cx="1712400" cy="857400"/>
          </a:xfrm>
          <a:prstGeom prst="rect">
            <a:avLst/>
          </a:prstGeom>
        </p:spPr>
        <p:txBody>
          <a:bodyPr anchorCtr="0" anchor="t"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 name="Google Shape;25;p5"/>
          <p:cNvSpPr txBox="1"/>
          <p:nvPr>
            <p:ph idx="1" type="body"/>
          </p:nvPr>
        </p:nvSpPr>
        <p:spPr>
          <a:xfrm>
            <a:off x="2874625" y="275339"/>
            <a:ext cx="5562000" cy="4428300"/>
          </a:xfrm>
          <a:prstGeom prst="rect">
            <a:avLst/>
          </a:prstGeom>
        </p:spPr>
        <p:txBody>
          <a:bodyPr anchorCtr="0" anchor="t" bIns="91425" lIns="91425" spcFirstLastPara="1" rIns="91425" wrap="square" tIns="91425"/>
          <a:lstStyle>
            <a:lvl1pPr indent="-419100" lvl="0" marL="457200">
              <a:spcBef>
                <a:spcPts val="600"/>
              </a:spcBef>
              <a:spcAft>
                <a:spcPts val="0"/>
              </a:spcAft>
              <a:buClr>
                <a:srgbClr val="6FA8DC"/>
              </a:buClr>
              <a:buSzPts val="3000"/>
              <a:buChar char="▸"/>
              <a:defRPr/>
            </a:lvl1pPr>
            <a:lvl2pPr indent="-381000" lvl="1" marL="914400">
              <a:spcBef>
                <a:spcPts val="0"/>
              </a:spcBef>
              <a:spcAft>
                <a:spcPts val="0"/>
              </a:spcAft>
              <a:buClr>
                <a:srgbClr val="6FA8DC"/>
              </a:buClr>
              <a:buSzPts val="2400"/>
              <a:buChar char="▹"/>
              <a:defRPr/>
            </a:lvl2pPr>
            <a:lvl3pPr indent="-381000" lvl="2" marL="1371600">
              <a:spcBef>
                <a:spcPts val="0"/>
              </a:spcBef>
              <a:spcAft>
                <a:spcPts val="0"/>
              </a:spcAft>
              <a:buClr>
                <a:srgbClr val="6FA8DC"/>
              </a:buClr>
              <a:buSzPts val="2400"/>
              <a:buChar char="■"/>
              <a:defRPr/>
            </a:lvl3pPr>
            <a:lvl4pPr indent="-342900" lvl="3" marL="1828800">
              <a:spcBef>
                <a:spcPts val="0"/>
              </a:spcBef>
              <a:spcAft>
                <a:spcPts val="0"/>
              </a:spcAft>
              <a:buClr>
                <a:srgbClr val="6FA8DC"/>
              </a:buClr>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6" name="Google Shape;26;p5"/>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bg>
      <p:bgPr>
        <a:solidFill>
          <a:srgbClr val="6FA8DC"/>
        </a:solidFill>
      </p:bgPr>
    </p:bg>
    <p:spTree>
      <p:nvGrpSpPr>
        <p:cNvPr id="27" name="Shape 27"/>
        <p:cNvGrpSpPr/>
        <p:nvPr/>
      </p:nvGrpSpPr>
      <p:grpSpPr>
        <a:xfrm>
          <a:off x="0" y="0"/>
          <a:ext cx="0" cy="0"/>
          <a:chOff x="0" y="0"/>
          <a:chExt cx="0" cy="0"/>
        </a:xfrm>
      </p:grpSpPr>
      <p:pic>
        <p:nvPicPr>
          <p:cNvPr descr="aemelia_icons.png" id="28" name="Google Shape;28;p6"/>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29" name="Google Shape;29;p6"/>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 name="Google Shape;30;p6"/>
          <p:cNvSpPr txBox="1"/>
          <p:nvPr>
            <p:ph type="title"/>
          </p:nvPr>
        </p:nvSpPr>
        <p:spPr>
          <a:xfrm>
            <a:off x="203875" y="1626750"/>
            <a:ext cx="1712400" cy="857400"/>
          </a:xfrm>
          <a:prstGeom prst="rect">
            <a:avLst/>
          </a:prstGeom>
        </p:spPr>
        <p:txBody>
          <a:bodyPr anchorCtr="0" anchor="t"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 name="Google Shape;31;p6"/>
          <p:cNvSpPr txBox="1"/>
          <p:nvPr>
            <p:ph idx="1" type="body"/>
          </p:nvPr>
        </p:nvSpPr>
        <p:spPr>
          <a:xfrm>
            <a:off x="2544225" y="297367"/>
            <a:ext cx="2981400" cy="46614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2" type="body"/>
          </p:nvPr>
        </p:nvSpPr>
        <p:spPr>
          <a:xfrm>
            <a:off x="5705276" y="297367"/>
            <a:ext cx="2981400" cy="46614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3" name="Google Shape;33;p6"/>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bg>
      <p:bgPr>
        <a:solidFill>
          <a:srgbClr val="6FA8DC"/>
        </a:solidFill>
      </p:bgPr>
    </p:bg>
    <p:spTree>
      <p:nvGrpSpPr>
        <p:cNvPr id="34" name="Shape 34"/>
        <p:cNvGrpSpPr/>
        <p:nvPr/>
      </p:nvGrpSpPr>
      <p:grpSpPr>
        <a:xfrm>
          <a:off x="0" y="0"/>
          <a:ext cx="0" cy="0"/>
          <a:chOff x="0" y="0"/>
          <a:chExt cx="0" cy="0"/>
        </a:xfrm>
      </p:grpSpPr>
      <p:pic>
        <p:nvPicPr>
          <p:cNvPr descr="aemelia_icons.png" id="35" name="Google Shape;35;p7"/>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36" name="Google Shape;36;p7"/>
          <p:cNvSpPr/>
          <p:nvPr/>
        </p:nvSpPr>
        <p:spPr>
          <a:xfrm flipH="1">
            <a:off x="2095200" y="0"/>
            <a:ext cx="7048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 name="Google Shape;37;p7"/>
          <p:cNvSpPr txBox="1"/>
          <p:nvPr>
            <p:ph type="title"/>
          </p:nvPr>
        </p:nvSpPr>
        <p:spPr>
          <a:xfrm>
            <a:off x="203875" y="1626750"/>
            <a:ext cx="1712400" cy="857400"/>
          </a:xfrm>
          <a:prstGeom prst="rect">
            <a:avLst/>
          </a:prstGeom>
        </p:spPr>
        <p:txBody>
          <a:bodyPr anchorCtr="0" anchor="t"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38" name="Google Shape;38;p7"/>
          <p:cNvSpPr txBox="1"/>
          <p:nvPr>
            <p:ph idx="1" type="body"/>
          </p:nvPr>
        </p:nvSpPr>
        <p:spPr>
          <a:xfrm>
            <a:off x="2445100" y="275350"/>
            <a:ext cx="2066100" cy="4650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9" name="Google Shape;39;p7"/>
          <p:cNvSpPr txBox="1"/>
          <p:nvPr>
            <p:ph idx="2" type="body"/>
          </p:nvPr>
        </p:nvSpPr>
        <p:spPr>
          <a:xfrm>
            <a:off x="4617100" y="275350"/>
            <a:ext cx="2066100" cy="4650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0" name="Google Shape;40;p7"/>
          <p:cNvSpPr txBox="1"/>
          <p:nvPr>
            <p:ph idx="3" type="body"/>
          </p:nvPr>
        </p:nvSpPr>
        <p:spPr>
          <a:xfrm>
            <a:off x="6789100" y="275350"/>
            <a:ext cx="2066100" cy="46506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1" name="Google Shape;41;p7"/>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rgbClr val="6FA8DC"/>
        </a:solidFill>
      </p:bgPr>
    </p:bg>
    <p:spTree>
      <p:nvGrpSpPr>
        <p:cNvPr id="42" name="Shape 42"/>
        <p:cNvGrpSpPr/>
        <p:nvPr/>
      </p:nvGrpSpPr>
      <p:grpSpPr>
        <a:xfrm>
          <a:off x="0" y="0"/>
          <a:ext cx="0" cy="0"/>
          <a:chOff x="0" y="0"/>
          <a:chExt cx="0" cy="0"/>
        </a:xfrm>
      </p:grpSpPr>
      <p:pic>
        <p:nvPicPr>
          <p:cNvPr descr="aemelia_icons.png" id="43" name="Google Shape;43;p8"/>
          <p:cNvPicPr preferRelativeResize="0"/>
          <p:nvPr/>
        </p:nvPicPr>
        <p:blipFill rotWithShape="1">
          <a:blip r:embed="rId2">
            <a:alphaModFix amt="20000"/>
          </a:blip>
          <a:srcRect b="0" l="38542" r="38544" t="0"/>
          <a:stretch/>
        </p:blipFill>
        <p:spPr>
          <a:xfrm>
            <a:off x="0" y="0"/>
            <a:ext cx="2095200" cy="5143500"/>
          </a:xfrm>
          <a:prstGeom prst="rect">
            <a:avLst/>
          </a:prstGeom>
          <a:noFill/>
          <a:ln>
            <a:noFill/>
          </a:ln>
        </p:spPr>
      </p:pic>
      <p:sp>
        <p:nvSpPr>
          <p:cNvPr id="44" name="Google Shape;44;p8"/>
          <p:cNvSpPr txBox="1"/>
          <p:nvPr>
            <p:ph type="title"/>
          </p:nvPr>
        </p:nvSpPr>
        <p:spPr>
          <a:xfrm>
            <a:off x="203875" y="1626750"/>
            <a:ext cx="1712400" cy="857400"/>
          </a:xfrm>
          <a:prstGeom prst="rect">
            <a:avLst/>
          </a:prstGeom>
        </p:spPr>
        <p:txBody>
          <a:bodyPr anchorCtr="0" anchor="t" bIns="91425" lIns="91425" spcFirstLastPara="1" rIns="91425" wrap="square" tIns="91425"/>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5" name="Google Shape;45;p8"/>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6" name="Google Shape;46;p8"/>
          <p:cNvSpPr/>
          <p:nvPr/>
        </p:nvSpPr>
        <p:spPr>
          <a:xfrm flipH="1">
            <a:off x="2095200" y="0"/>
            <a:ext cx="7048800" cy="514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 name="Shape 47"/>
        <p:cNvGrpSpPr/>
        <p:nvPr/>
      </p:nvGrpSpPr>
      <p:grpSpPr>
        <a:xfrm>
          <a:off x="0" y="0"/>
          <a:ext cx="0" cy="0"/>
          <a:chOff x="0" y="0"/>
          <a:chExt cx="0" cy="0"/>
        </a:xfrm>
      </p:grpSpPr>
      <p:sp>
        <p:nvSpPr>
          <p:cNvPr id="48" name="Google Shape;48;p9"/>
          <p:cNvSpPr txBox="1"/>
          <p:nvPr>
            <p:ph idx="1" type="body"/>
          </p:nvPr>
        </p:nvSpPr>
        <p:spPr>
          <a:xfrm>
            <a:off x="164145" y="4406300"/>
            <a:ext cx="2346900" cy="519600"/>
          </a:xfrm>
          <a:prstGeom prst="rect">
            <a:avLst/>
          </a:prstGeom>
        </p:spPr>
        <p:txBody>
          <a:bodyPr anchorCtr="0" anchor="b" bIns="91425" lIns="91425" spcFirstLastPara="1" rIns="91425" wrap="square" tIns="91425"/>
          <a:lstStyle>
            <a:lvl1pPr indent="-228600" lvl="0" marL="457200">
              <a:spcBef>
                <a:spcPts val="360"/>
              </a:spcBef>
              <a:spcAft>
                <a:spcPts val="0"/>
              </a:spcAft>
              <a:buSzPts val="1800"/>
              <a:buNone/>
              <a:defRPr sz="1800"/>
            </a:lvl1pPr>
          </a:lstStyle>
          <a:p/>
        </p:txBody>
      </p:sp>
      <p:sp>
        <p:nvSpPr>
          <p:cNvPr id="49" name="Google Shape;49;p9"/>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image" type="blank">
  <p:cSld name="BLANK">
    <p:spTree>
      <p:nvGrpSpPr>
        <p:cNvPr id="50" name="Shape 50"/>
        <p:cNvGrpSpPr/>
        <p:nvPr/>
      </p:nvGrpSpPr>
      <p:grpSpPr>
        <a:xfrm>
          <a:off x="0" y="0"/>
          <a:ext cx="0" cy="0"/>
          <a:chOff x="0" y="0"/>
          <a:chExt cx="0" cy="0"/>
        </a:xfrm>
      </p:grpSpPr>
      <p:sp>
        <p:nvSpPr>
          <p:cNvPr id="51" name="Google Shape;51;p10"/>
          <p:cNvSpPr/>
          <p:nvPr/>
        </p:nvSpPr>
        <p:spPr>
          <a:xfrm>
            <a:off x="0" y="0"/>
            <a:ext cx="2095200" cy="51432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 name="Google Shape;52;p10"/>
          <p:cNvSpPr txBox="1"/>
          <p:nvPr>
            <p:ph idx="12" type="sldNum"/>
          </p:nvPr>
        </p:nvSpPr>
        <p:spPr>
          <a:xfrm>
            <a:off x="109075" y="146024"/>
            <a:ext cx="1807200" cy="12528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74625" y="484600"/>
            <a:ext cx="5562000" cy="42078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6FA8DC"/>
              </a:buClr>
              <a:buSzPts val="3000"/>
              <a:buFont typeface="Roboto"/>
              <a:buChar char="▸"/>
              <a:defRPr sz="3000">
                <a:solidFill>
                  <a:srgbClr val="073763"/>
                </a:solidFill>
                <a:latin typeface="Roboto"/>
                <a:ea typeface="Roboto"/>
                <a:cs typeface="Roboto"/>
                <a:sym typeface="Roboto"/>
              </a:defRPr>
            </a:lvl1pPr>
            <a:lvl2pPr indent="-381000" lvl="1" marL="9144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2pPr>
            <a:lvl3pPr indent="-381000" lvl="2" marL="13716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3pPr>
            <a:lvl4pPr indent="-342900" lvl="3" marL="1828800">
              <a:spcBef>
                <a:spcPts val="0"/>
              </a:spcBef>
              <a:spcAft>
                <a:spcPts val="0"/>
              </a:spcAft>
              <a:buClr>
                <a:srgbClr val="6FA8DC"/>
              </a:buClr>
              <a:buSzPts val="1800"/>
              <a:buFont typeface="Roboto"/>
              <a:buChar char="●"/>
              <a:defRPr sz="1800">
                <a:solidFill>
                  <a:srgbClr val="073763"/>
                </a:solidFill>
                <a:latin typeface="Roboto"/>
                <a:ea typeface="Roboto"/>
                <a:cs typeface="Roboto"/>
                <a:sym typeface="Roboto"/>
              </a:defRPr>
            </a:lvl4pPr>
            <a:lvl5pPr indent="-342900" lvl="4" marL="22860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5pPr>
            <a:lvl6pPr indent="-342900" lvl="5" marL="27432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6pPr>
            <a:lvl7pPr indent="-342900" lvl="6" marL="32004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7pPr>
            <a:lvl8pPr indent="-342900" lvl="7" marL="36576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8pPr>
            <a:lvl9pPr indent="-342900" lvl="8" marL="41148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9pPr>
          </a:lstStyle>
          <a:p/>
        </p:txBody>
      </p:sp>
      <p:sp>
        <p:nvSpPr>
          <p:cNvPr id="7" name="Google Shape;7;p1"/>
          <p:cNvSpPr txBox="1"/>
          <p:nvPr>
            <p:ph idx="12" type="sldNum"/>
          </p:nvPr>
        </p:nvSpPr>
        <p:spPr>
          <a:xfrm>
            <a:off x="109075" y="146024"/>
            <a:ext cx="1807200" cy="1252800"/>
          </a:xfrm>
          <a:prstGeom prst="rect">
            <a:avLst/>
          </a:prstGeom>
          <a:noFill/>
          <a:ln>
            <a:noFill/>
          </a:ln>
        </p:spPr>
        <p:txBody>
          <a:bodyPr anchorCtr="0" anchor="t" bIns="91425" lIns="91425" spcFirstLastPara="1" rIns="91425" wrap="square" tIns="91425">
            <a:noAutofit/>
          </a:bodyPr>
          <a:lstStyle>
            <a:lvl1pPr lvl="0">
              <a:buNone/>
              <a:defRPr b="1" sz="9600">
                <a:solidFill>
                  <a:srgbClr val="0B5394"/>
                </a:solidFill>
                <a:latin typeface="Montserrat"/>
                <a:ea typeface="Montserrat"/>
                <a:cs typeface="Montserrat"/>
                <a:sym typeface="Montserrat"/>
              </a:defRPr>
            </a:lvl1pPr>
            <a:lvl2pPr lvl="1">
              <a:buNone/>
              <a:defRPr b="1" sz="9600">
                <a:solidFill>
                  <a:srgbClr val="0B5394"/>
                </a:solidFill>
                <a:latin typeface="Montserrat"/>
                <a:ea typeface="Montserrat"/>
                <a:cs typeface="Montserrat"/>
                <a:sym typeface="Montserrat"/>
              </a:defRPr>
            </a:lvl2pPr>
            <a:lvl3pPr lvl="2">
              <a:buNone/>
              <a:defRPr b="1" sz="9600">
                <a:solidFill>
                  <a:srgbClr val="0B5394"/>
                </a:solidFill>
                <a:latin typeface="Montserrat"/>
                <a:ea typeface="Montserrat"/>
                <a:cs typeface="Montserrat"/>
                <a:sym typeface="Montserrat"/>
              </a:defRPr>
            </a:lvl3pPr>
            <a:lvl4pPr lvl="3">
              <a:buNone/>
              <a:defRPr b="1" sz="9600">
                <a:solidFill>
                  <a:srgbClr val="0B5394"/>
                </a:solidFill>
                <a:latin typeface="Montserrat"/>
                <a:ea typeface="Montserrat"/>
                <a:cs typeface="Montserrat"/>
                <a:sym typeface="Montserrat"/>
              </a:defRPr>
            </a:lvl4pPr>
            <a:lvl5pPr lvl="4">
              <a:buNone/>
              <a:defRPr b="1" sz="9600">
                <a:solidFill>
                  <a:srgbClr val="0B5394"/>
                </a:solidFill>
                <a:latin typeface="Montserrat"/>
                <a:ea typeface="Montserrat"/>
                <a:cs typeface="Montserrat"/>
                <a:sym typeface="Montserrat"/>
              </a:defRPr>
            </a:lvl5pPr>
            <a:lvl6pPr lvl="5">
              <a:buNone/>
              <a:defRPr b="1" sz="9600">
                <a:solidFill>
                  <a:srgbClr val="0B5394"/>
                </a:solidFill>
                <a:latin typeface="Montserrat"/>
                <a:ea typeface="Montserrat"/>
                <a:cs typeface="Montserrat"/>
                <a:sym typeface="Montserrat"/>
              </a:defRPr>
            </a:lvl6pPr>
            <a:lvl7pPr lvl="6">
              <a:buNone/>
              <a:defRPr b="1" sz="9600">
                <a:solidFill>
                  <a:srgbClr val="0B5394"/>
                </a:solidFill>
                <a:latin typeface="Montserrat"/>
                <a:ea typeface="Montserrat"/>
                <a:cs typeface="Montserrat"/>
                <a:sym typeface="Montserrat"/>
              </a:defRPr>
            </a:lvl7pPr>
            <a:lvl8pPr lvl="7">
              <a:buNone/>
              <a:defRPr b="1" sz="9600">
                <a:solidFill>
                  <a:srgbClr val="0B5394"/>
                </a:solidFill>
                <a:latin typeface="Montserrat"/>
                <a:ea typeface="Montserrat"/>
                <a:cs typeface="Montserrat"/>
                <a:sym typeface="Montserrat"/>
              </a:defRPr>
            </a:lvl8pPr>
            <a:lvl9pPr lvl="8">
              <a:buNone/>
              <a:defRPr b="1" sz="9600">
                <a:solidFill>
                  <a:srgbClr val="0B5394"/>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203875" y="1626750"/>
            <a:ext cx="17124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4.jp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KUQUQecJ3NQ" TargetMode="Externa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IlpUsXC3vAo" TargetMode="Externa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3"/>
          <p:cNvSpPr txBox="1"/>
          <p:nvPr>
            <p:ph type="ctrTitle"/>
          </p:nvPr>
        </p:nvSpPr>
        <p:spPr>
          <a:xfrm>
            <a:off x="321150" y="144875"/>
            <a:ext cx="8501700" cy="2668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MICROSERVICES LOG ANALYSIS &amp; MONITORING</a:t>
            </a:r>
            <a:endParaRPr/>
          </a:p>
          <a:p>
            <a:pPr indent="0" lvl="0" marL="0" rtl="0" algn="r">
              <a:spcBef>
                <a:spcPts val="0"/>
              </a:spcBef>
              <a:spcAft>
                <a:spcPts val="0"/>
              </a:spcAft>
              <a:buNone/>
            </a:pPr>
            <a:r>
              <a:t/>
            </a:r>
            <a:endParaRPr sz="1200"/>
          </a:p>
          <a:p>
            <a:pPr indent="0" lvl="0" marL="0" rtl="0" algn="r">
              <a:spcBef>
                <a:spcPts val="0"/>
              </a:spcBef>
              <a:spcAft>
                <a:spcPts val="0"/>
              </a:spcAft>
              <a:buNone/>
            </a:pPr>
            <a:r>
              <a:rPr i="1" lang="en" sz="3000"/>
              <a:t>Group 6</a:t>
            </a:r>
            <a:endParaRPr i="1" sz="3000"/>
          </a:p>
          <a:p>
            <a:pPr indent="0" lvl="0" marL="0" rtl="0" algn="ctr">
              <a:spcBef>
                <a:spcPts val="0"/>
              </a:spcBef>
              <a:spcAft>
                <a:spcPts val="0"/>
              </a:spcAft>
              <a:buNone/>
            </a:pPr>
            <a:r>
              <a:t/>
            </a:r>
            <a:endParaRPr sz="2400"/>
          </a:p>
        </p:txBody>
      </p:sp>
      <p:pic>
        <p:nvPicPr>
          <p:cNvPr id="62" name="Google Shape;62;p13"/>
          <p:cNvPicPr preferRelativeResize="0"/>
          <p:nvPr/>
        </p:nvPicPr>
        <p:blipFill>
          <a:blip r:embed="rId3">
            <a:alphaModFix/>
          </a:blip>
          <a:stretch>
            <a:fillRect/>
          </a:stretch>
        </p:blipFill>
        <p:spPr>
          <a:xfrm>
            <a:off x="6561600" y="2668500"/>
            <a:ext cx="1713351" cy="1711524"/>
          </a:xfrm>
          <a:prstGeom prst="rect">
            <a:avLst/>
          </a:prstGeom>
          <a:noFill/>
          <a:ln>
            <a:noFill/>
          </a:ln>
        </p:spPr>
      </p:pic>
      <p:sp>
        <p:nvSpPr>
          <p:cNvPr id="63" name="Google Shape;63;p13"/>
          <p:cNvSpPr txBox="1"/>
          <p:nvPr/>
        </p:nvSpPr>
        <p:spPr>
          <a:xfrm>
            <a:off x="6482575" y="4467350"/>
            <a:ext cx="1871400" cy="5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2400">
                <a:solidFill>
                  <a:srgbClr val="FFFFFF"/>
                </a:solidFill>
                <a:latin typeface="Montserrat"/>
                <a:ea typeface="Montserrat"/>
                <a:cs typeface="Montserrat"/>
                <a:sym typeface="Montserrat"/>
              </a:rPr>
              <a:t>Riken</a:t>
            </a:r>
            <a:endParaRPr b="1" sz="2400">
              <a:solidFill>
                <a:srgbClr val="FFFFFF"/>
              </a:solidFill>
              <a:latin typeface="Montserrat"/>
              <a:ea typeface="Montserrat"/>
              <a:cs typeface="Montserrat"/>
              <a:sym typeface="Montserrat"/>
            </a:endParaRPr>
          </a:p>
        </p:txBody>
      </p:sp>
      <p:pic>
        <p:nvPicPr>
          <p:cNvPr id="64" name="Google Shape;64;p13"/>
          <p:cNvPicPr preferRelativeResize="0"/>
          <p:nvPr/>
        </p:nvPicPr>
        <p:blipFill rotWithShape="1">
          <a:blip r:embed="rId4">
            <a:alphaModFix/>
          </a:blip>
          <a:srcRect b="15490" l="0" r="36552" t="0"/>
          <a:stretch/>
        </p:blipFill>
        <p:spPr>
          <a:xfrm>
            <a:off x="4435250" y="2668500"/>
            <a:ext cx="1713348" cy="1711524"/>
          </a:xfrm>
          <a:prstGeom prst="rect">
            <a:avLst/>
          </a:prstGeom>
          <a:noFill/>
          <a:ln>
            <a:noFill/>
          </a:ln>
        </p:spPr>
      </p:pic>
      <p:sp>
        <p:nvSpPr>
          <p:cNvPr id="65" name="Google Shape;65;p13"/>
          <p:cNvSpPr txBox="1"/>
          <p:nvPr/>
        </p:nvSpPr>
        <p:spPr>
          <a:xfrm>
            <a:off x="4356225" y="4467350"/>
            <a:ext cx="1871400" cy="5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2400">
                <a:solidFill>
                  <a:srgbClr val="FFFFFF"/>
                </a:solidFill>
                <a:latin typeface="Montserrat"/>
                <a:ea typeface="Montserrat"/>
                <a:cs typeface="Montserrat"/>
                <a:sym typeface="Montserrat"/>
              </a:rPr>
              <a:t>Khantil</a:t>
            </a:r>
            <a:endParaRPr b="1" sz="2400">
              <a:solidFill>
                <a:srgbClr val="FFFFFF"/>
              </a:solidFill>
              <a:latin typeface="Montserrat"/>
              <a:ea typeface="Montserrat"/>
              <a:cs typeface="Montserrat"/>
              <a:sym typeface="Montserrat"/>
            </a:endParaRPr>
          </a:p>
        </p:txBody>
      </p:sp>
      <p:sp>
        <p:nvSpPr>
          <p:cNvPr id="66" name="Google Shape;66;p13"/>
          <p:cNvSpPr txBox="1"/>
          <p:nvPr/>
        </p:nvSpPr>
        <p:spPr>
          <a:xfrm>
            <a:off x="2150850" y="4467350"/>
            <a:ext cx="1871400" cy="5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2400">
                <a:solidFill>
                  <a:srgbClr val="FFFFFF"/>
                </a:solidFill>
                <a:latin typeface="Montserrat"/>
                <a:ea typeface="Montserrat"/>
                <a:cs typeface="Montserrat"/>
                <a:sym typeface="Montserrat"/>
              </a:rPr>
              <a:t>Dax</a:t>
            </a:r>
            <a:endParaRPr b="1" sz="2400">
              <a:solidFill>
                <a:srgbClr val="FFFFFF"/>
              </a:solidFill>
              <a:latin typeface="Montserrat"/>
              <a:ea typeface="Montserrat"/>
              <a:cs typeface="Montserrat"/>
              <a:sym typeface="Montserrat"/>
            </a:endParaRPr>
          </a:p>
        </p:txBody>
      </p:sp>
      <p:pic>
        <p:nvPicPr>
          <p:cNvPr id="67" name="Google Shape;67;p13"/>
          <p:cNvPicPr preferRelativeResize="0"/>
          <p:nvPr/>
        </p:nvPicPr>
        <p:blipFill rotWithShape="1">
          <a:blip r:embed="rId5">
            <a:alphaModFix/>
          </a:blip>
          <a:srcRect b="0" l="6784" r="6784" t="0"/>
          <a:stretch/>
        </p:blipFill>
        <p:spPr>
          <a:xfrm>
            <a:off x="2150850" y="2648350"/>
            <a:ext cx="1871401" cy="1751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idx="1" type="body"/>
          </p:nvPr>
        </p:nvSpPr>
        <p:spPr>
          <a:xfrm>
            <a:off x="2544225" y="297375"/>
            <a:ext cx="63543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Firehose Delivery Stream</a:t>
            </a:r>
            <a:endParaRPr b="1"/>
          </a:p>
          <a:p>
            <a:pPr indent="0" lvl="0" marL="0" rtl="0" algn="l">
              <a:spcBef>
                <a:spcPts val="600"/>
              </a:spcBef>
              <a:spcAft>
                <a:spcPts val="0"/>
              </a:spcAft>
              <a:buNone/>
            </a:pPr>
            <a:r>
              <a:rPr lang="en"/>
              <a:t>What</a:t>
            </a:r>
            <a:endParaRPr sz="16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0" rtl="0" algn="l">
              <a:spcBef>
                <a:spcPts val="600"/>
              </a:spcBef>
              <a:spcAft>
                <a:spcPts val="0"/>
              </a:spcAft>
              <a:buNone/>
            </a:pPr>
            <a:r>
              <a:rPr lang="en"/>
              <a:t>Why</a:t>
            </a:r>
            <a:endParaRPr/>
          </a:p>
          <a:p>
            <a:pPr indent="-342900" lvl="0" marL="457200" rtl="0" algn="l">
              <a:lnSpc>
                <a:spcPct val="115000"/>
              </a:lnSpc>
              <a:spcBef>
                <a:spcPts val="600"/>
              </a:spcBef>
              <a:spcAft>
                <a:spcPts val="0"/>
              </a:spcAft>
              <a:buSzPts val="1800"/>
              <a:buChar char="▸"/>
            </a:pPr>
            <a:r>
              <a:rPr lang="en" sz="1800"/>
              <a:t>Near Real-time</a:t>
            </a:r>
            <a:endParaRPr sz="1800"/>
          </a:p>
          <a:p>
            <a:pPr indent="-342900" lvl="0" marL="457200" rtl="0" algn="l">
              <a:lnSpc>
                <a:spcPct val="115000"/>
              </a:lnSpc>
              <a:spcBef>
                <a:spcPts val="0"/>
              </a:spcBef>
              <a:spcAft>
                <a:spcPts val="0"/>
              </a:spcAft>
              <a:buSzPts val="1800"/>
              <a:buChar char="▸"/>
            </a:pPr>
            <a:r>
              <a:rPr lang="en" sz="1800"/>
              <a:t>Configurable buffer size (mb) and interval (seconds)</a:t>
            </a:r>
            <a:endParaRPr sz="1800"/>
          </a:p>
          <a:p>
            <a:pPr indent="-342900" lvl="0" marL="457200" rtl="0" algn="l">
              <a:lnSpc>
                <a:spcPct val="115000"/>
              </a:lnSpc>
              <a:spcBef>
                <a:spcPts val="0"/>
              </a:spcBef>
              <a:spcAft>
                <a:spcPts val="0"/>
              </a:spcAft>
              <a:buSzPts val="1800"/>
              <a:buChar char="▸"/>
            </a:pPr>
            <a:r>
              <a:rPr lang="en" sz="1800"/>
              <a:t>Backup Data to S3 (in our case, only failed records)</a:t>
            </a:r>
            <a:endParaRPr sz="1800"/>
          </a:p>
        </p:txBody>
      </p:sp>
      <p:pic>
        <p:nvPicPr>
          <p:cNvPr id="128" name="Google Shape;128;p22"/>
          <p:cNvPicPr preferRelativeResize="0"/>
          <p:nvPr/>
        </p:nvPicPr>
        <p:blipFill rotWithShape="1">
          <a:blip r:embed="rId3">
            <a:alphaModFix/>
          </a:blip>
          <a:srcRect b="8248" l="3485" r="2564" t="13864"/>
          <a:stretch/>
        </p:blipFill>
        <p:spPr>
          <a:xfrm>
            <a:off x="3445625" y="1202825"/>
            <a:ext cx="5029249" cy="2477525"/>
          </a:xfrm>
          <a:prstGeom prst="rect">
            <a:avLst/>
          </a:prstGeom>
          <a:noFill/>
          <a:ln>
            <a:noFill/>
          </a:ln>
        </p:spPr>
      </p:pic>
      <p:sp>
        <p:nvSpPr>
          <p:cNvPr id="129" name="Google Shape;129;p22"/>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RESOURCES</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RESOURCES</a:t>
            </a:r>
            <a:endParaRPr sz="1700"/>
          </a:p>
        </p:txBody>
      </p:sp>
      <p:sp>
        <p:nvSpPr>
          <p:cNvPr id="135" name="Google Shape;135;p23"/>
          <p:cNvSpPr txBox="1"/>
          <p:nvPr>
            <p:ph idx="1" type="body"/>
          </p:nvPr>
        </p:nvSpPr>
        <p:spPr>
          <a:xfrm>
            <a:off x="2544225" y="297375"/>
            <a:ext cx="63543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ElasticSearch Service </a:t>
            </a:r>
            <a:endParaRPr b="1"/>
          </a:p>
          <a:p>
            <a:pPr indent="0" lvl="0" marL="0" rtl="0" algn="l">
              <a:spcBef>
                <a:spcPts val="600"/>
              </a:spcBef>
              <a:spcAft>
                <a:spcPts val="0"/>
              </a:spcAft>
              <a:buNone/>
            </a:pPr>
            <a:r>
              <a:rPr lang="en"/>
              <a:t>What</a:t>
            </a:r>
            <a:endParaRPr sz="16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0" rtl="0" algn="l">
              <a:spcBef>
                <a:spcPts val="600"/>
              </a:spcBef>
              <a:spcAft>
                <a:spcPts val="0"/>
              </a:spcAft>
              <a:buNone/>
            </a:pPr>
            <a:r>
              <a:rPr lang="en"/>
              <a:t>Why</a:t>
            </a:r>
            <a:endParaRPr/>
          </a:p>
          <a:p>
            <a:pPr indent="-342900" lvl="0" marL="457200" rtl="0" algn="l">
              <a:lnSpc>
                <a:spcPct val="115000"/>
              </a:lnSpc>
              <a:spcBef>
                <a:spcPts val="600"/>
              </a:spcBef>
              <a:spcAft>
                <a:spcPts val="0"/>
              </a:spcAft>
              <a:buSzPts val="1800"/>
              <a:buChar char="▸"/>
            </a:pPr>
            <a:r>
              <a:rPr lang="en" sz="1800"/>
              <a:t>Efficient Indexing</a:t>
            </a:r>
            <a:endParaRPr sz="1800"/>
          </a:p>
          <a:p>
            <a:pPr indent="-342900" lvl="0" marL="457200" rtl="0" algn="l">
              <a:lnSpc>
                <a:spcPct val="115000"/>
              </a:lnSpc>
              <a:spcBef>
                <a:spcPts val="0"/>
              </a:spcBef>
              <a:spcAft>
                <a:spcPts val="0"/>
              </a:spcAft>
              <a:buSzPts val="1800"/>
              <a:buChar char="▸"/>
            </a:pPr>
            <a:r>
              <a:rPr lang="en" sz="1800"/>
              <a:t>Highly Available</a:t>
            </a:r>
            <a:endParaRPr sz="1800"/>
          </a:p>
          <a:p>
            <a:pPr indent="-342900" lvl="0" marL="457200" rtl="0" algn="l">
              <a:lnSpc>
                <a:spcPct val="115000"/>
              </a:lnSpc>
              <a:spcBef>
                <a:spcPts val="0"/>
              </a:spcBef>
              <a:spcAft>
                <a:spcPts val="0"/>
              </a:spcAft>
              <a:buSzPts val="1800"/>
              <a:buChar char="▸"/>
            </a:pPr>
            <a:r>
              <a:rPr lang="en" sz="1800"/>
              <a:t>ElasticSearch-as-a-Service</a:t>
            </a:r>
            <a:endParaRPr sz="1800"/>
          </a:p>
          <a:p>
            <a:pPr indent="-342900" lvl="0" marL="457200" rtl="0" algn="l">
              <a:lnSpc>
                <a:spcPct val="115000"/>
              </a:lnSpc>
              <a:spcBef>
                <a:spcPts val="0"/>
              </a:spcBef>
              <a:spcAft>
                <a:spcPts val="0"/>
              </a:spcAft>
              <a:buSzPts val="1800"/>
              <a:buChar char="▸"/>
            </a:pPr>
            <a:r>
              <a:rPr lang="en" sz="1800"/>
              <a:t>Integration with Kibana</a:t>
            </a:r>
            <a:endParaRPr sz="1800"/>
          </a:p>
        </p:txBody>
      </p:sp>
      <p:pic>
        <p:nvPicPr>
          <p:cNvPr id="136" name="Google Shape;136;p23"/>
          <p:cNvPicPr preferRelativeResize="0"/>
          <p:nvPr/>
        </p:nvPicPr>
        <p:blipFill>
          <a:blip r:embed="rId3">
            <a:alphaModFix/>
          </a:blip>
          <a:stretch>
            <a:fillRect/>
          </a:stretch>
        </p:blipFill>
        <p:spPr>
          <a:xfrm>
            <a:off x="5043175" y="860225"/>
            <a:ext cx="3466376" cy="298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idx="1" type="body"/>
          </p:nvPr>
        </p:nvSpPr>
        <p:spPr>
          <a:xfrm>
            <a:off x="2544225" y="297375"/>
            <a:ext cx="65997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Amazon CloudFormation</a:t>
            </a:r>
            <a:endParaRPr b="1"/>
          </a:p>
          <a:p>
            <a:pPr indent="0" lvl="0" marL="0" rtl="0" algn="l">
              <a:spcBef>
                <a:spcPts val="600"/>
              </a:spcBef>
              <a:spcAft>
                <a:spcPts val="0"/>
              </a:spcAft>
              <a:buNone/>
            </a:pPr>
            <a:r>
              <a:rPr lang="en"/>
              <a:t>What</a:t>
            </a:r>
            <a:endParaRPr sz="16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0" rtl="0" algn="l">
              <a:spcBef>
                <a:spcPts val="600"/>
              </a:spcBef>
              <a:spcAft>
                <a:spcPts val="0"/>
              </a:spcAft>
              <a:buNone/>
            </a:pPr>
            <a:r>
              <a:rPr lang="en"/>
              <a:t>Why</a:t>
            </a:r>
            <a:endParaRPr/>
          </a:p>
          <a:p>
            <a:pPr indent="-342900" lvl="0" marL="457200" rtl="0" algn="l">
              <a:lnSpc>
                <a:spcPct val="115000"/>
              </a:lnSpc>
              <a:spcBef>
                <a:spcPts val="600"/>
              </a:spcBef>
              <a:spcAft>
                <a:spcPts val="0"/>
              </a:spcAft>
              <a:buSzPts val="1800"/>
              <a:buChar char="▸"/>
            </a:pPr>
            <a:r>
              <a:rPr lang="en" sz="1800"/>
              <a:t>Infrastructure as Code (JSON/YAML)</a:t>
            </a:r>
            <a:endParaRPr sz="1800"/>
          </a:p>
          <a:p>
            <a:pPr indent="-342900" lvl="0" marL="457200" rtl="0" algn="l">
              <a:lnSpc>
                <a:spcPct val="115000"/>
              </a:lnSpc>
              <a:spcBef>
                <a:spcPts val="0"/>
              </a:spcBef>
              <a:spcAft>
                <a:spcPts val="0"/>
              </a:spcAft>
              <a:buSzPts val="1800"/>
              <a:buChar char="▸"/>
            </a:pPr>
            <a:r>
              <a:rPr lang="en" sz="1800"/>
              <a:t>Automation - One-click deployment of whole infrastructure</a:t>
            </a:r>
            <a:endParaRPr sz="1800"/>
          </a:p>
          <a:p>
            <a:pPr indent="-342900" lvl="0" marL="457200" rtl="0" algn="l">
              <a:lnSpc>
                <a:spcPct val="115000"/>
              </a:lnSpc>
              <a:spcBef>
                <a:spcPts val="0"/>
              </a:spcBef>
              <a:spcAft>
                <a:spcPts val="0"/>
              </a:spcAft>
              <a:buSzPts val="1800"/>
              <a:buChar char="▸"/>
            </a:pPr>
            <a:r>
              <a:rPr lang="en" sz="1800"/>
              <a:t>Backups &amp; Versioning</a:t>
            </a:r>
            <a:endParaRPr sz="1800"/>
          </a:p>
        </p:txBody>
      </p:sp>
      <p:pic>
        <p:nvPicPr>
          <p:cNvPr descr="howitworks" id="142" name="Google Shape;142;p24" title="howitworks"/>
          <p:cNvPicPr preferRelativeResize="0"/>
          <p:nvPr/>
        </p:nvPicPr>
        <p:blipFill rotWithShape="1">
          <a:blip r:embed="rId3">
            <a:alphaModFix/>
          </a:blip>
          <a:srcRect b="36224" l="5015" r="0" t="0"/>
          <a:stretch/>
        </p:blipFill>
        <p:spPr>
          <a:xfrm>
            <a:off x="2305300" y="1255700"/>
            <a:ext cx="6772476" cy="1589625"/>
          </a:xfrm>
          <a:prstGeom prst="rect">
            <a:avLst/>
          </a:prstGeom>
          <a:noFill/>
          <a:ln>
            <a:noFill/>
          </a:ln>
        </p:spPr>
      </p:pic>
      <p:sp>
        <p:nvSpPr>
          <p:cNvPr id="143" name="Google Shape;143;p24"/>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RESOURCES</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idx="1" type="body"/>
          </p:nvPr>
        </p:nvSpPr>
        <p:spPr>
          <a:xfrm>
            <a:off x="2197475" y="253550"/>
            <a:ext cx="3404700" cy="43896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SzPts val="2400"/>
              <a:buChar char="▸"/>
            </a:pPr>
            <a:r>
              <a:rPr lang="en" sz="2400"/>
              <a:t>EC2</a:t>
            </a:r>
            <a:endParaRPr sz="2400"/>
          </a:p>
          <a:p>
            <a:pPr indent="-381000" lvl="0" marL="457200" rtl="0" algn="l">
              <a:lnSpc>
                <a:spcPct val="115000"/>
              </a:lnSpc>
              <a:spcBef>
                <a:spcPts val="0"/>
              </a:spcBef>
              <a:spcAft>
                <a:spcPts val="0"/>
              </a:spcAft>
              <a:buSzPts val="2400"/>
              <a:buChar char="▸"/>
            </a:pPr>
            <a:r>
              <a:rPr lang="en" sz="2400"/>
              <a:t>Kinesis Streams</a:t>
            </a:r>
            <a:endParaRPr sz="2400"/>
          </a:p>
          <a:p>
            <a:pPr indent="-381000" lvl="0" marL="457200" rtl="0" algn="l">
              <a:lnSpc>
                <a:spcPct val="115000"/>
              </a:lnSpc>
              <a:spcBef>
                <a:spcPts val="0"/>
              </a:spcBef>
              <a:spcAft>
                <a:spcPts val="0"/>
              </a:spcAft>
              <a:buSzPts val="2400"/>
              <a:buChar char="▸"/>
            </a:pPr>
            <a:r>
              <a:rPr lang="en" sz="2400"/>
              <a:t>Kinesis Analytics</a:t>
            </a:r>
            <a:endParaRPr sz="2400"/>
          </a:p>
          <a:p>
            <a:pPr indent="-381000" lvl="1" marL="914400" rtl="0" algn="l">
              <a:lnSpc>
                <a:spcPct val="115000"/>
              </a:lnSpc>
              <a:spcBef>
                <a:spcPts val="0"/>
              </a:spcBef>
              <a:spcAft>
                <a:spcPts val="0"/>
              </a:spcAft>
              <a:buSzPts val="2400"/>
              <a:buChar char="▹"/>
            </a:pPr>
            <a:r>
              <a:rPr lang="en"/>
              <a:t>SQL / Flink</a:t>
            </a:r>
            <a:endParaRPr/>
          </a:p>
          <a:p>
            <a:pPr indent="-381000" lvl="0" marL="457200" rtl="0" algn="l">
              <a:lnSpc>
                <a:spcPct val="115000"/>
              </a:lnSpc>
              <a:spcBef>
                <a:spcPts val="0"/>
              </a:spcBef>
              <a:spcAft>
                <a:spcPts val="0"/>
              </a:spcAft>
              <a:buSzPts val="2400"/>
              <a:buChar char="▸"/>
            </a:pPr>
            <a:r>
              <a:rPr lang="en" sz="2400"/>
              <a:t>Firehose Delivery Stream</a:t>
            </a:r>
            <a:endParaRPr sz="2400"/>
          </a:p>
          <a:p>
            <a:pPr indent="-381000" lvl="0" marL="457200" rtl="0" algn="l">
              <a:lnSpc>
                <a:spcPct val="115000"/>
              </a:lnSpc>
              <a:spcBef>
                <a:spcPts val="0"/>
              </a:spcBef>
              <a:spcAft>
                <a:spcPts val="0"/>
              </a:spcAft>
              <a:buSzPts val="2400"/>
              <a:buChar char="▸"/>
            </a:pPr>
            <a:r>
              <a:rPr lang="en" sz="2400"/>
              <a:t>Elastic Block Storage</a:t>
            </a:r>
            <a:endParaRPr sz="2400"/>
          </a:p>
          <a:p>
            <a:pPr indent="-381000" lvl="0" marL="457200" rtl="0" algn="l">
              <a:lnSpc>
                <a:spcPct val="115000"/>
              </a:lnSpc>
              <a:spcBef>
                <a:spcPts val="0"/>
              </a:spcBef>
              <a:spcAft>
                <a:spcPts val="0"/>
              </a:spcAft>
              <a:buSzPts val="2400"/>
              <a:buChar char="▸"/>
            </a:pPr>
            <a:r>
              <a:rPr lang="en" sz="2400"/>
              <a:t>Elasticsearch Domain</a:t>
            </a:r>
            <a:endParaRPr sz="2400"/>
          </a:p>
          <a:p>
            <a:pPr indent="0" lvl="0" marL="0" rtl="0" algn="l">
              <a:lnSpc>
                <a:spcPct val="115000"/>
              </a:lnSpc>
              <a:spcBef>
                <a:spcPts val="600"/>
              </a:spcBef>
              <a:spcAft>
                <a:spcPts val="0"/>
              </a:spcAft>
              <a:buNone/>
            </a:pPr>
            <a:r>
              <a:t/>
            </a:r>
            <a:endParaRPr sz="2400"/>
          </a:p>
          <a:p>
            <a:pPr indent="0" lvl="0" marL="457200" rtl="0" algn="l">
              <a:lnSpc>
                <a:spcPct val="115000"/>
              </a:lnSpc>
              <a:spcBef>
                <a:spcPts val="600"/>
              </a:spcBef>
              <a:spcAft>
                <a:spcPts val="0"/>
              </a:spcAft>
              <a:buNone/>
            </a:pPr>
            <a:r>
              <a:t/>
            </a:r>
            <a:endParaRPr sz="2400"/>
          </a:p>
          <a:p>
            <a:pPr indent="0" lvl="0" marL="0" rtl="0" algn="ctr">
              <a:lnSpc>
                <a:spcPct val="100000"/>
              </a:lnSpc>
              <a:spcBef>
                <a:spcPts val="600"/>
              </a:spcBef>
              <a:spcAft>
                <a:spcPts val="0"/>
              </a:spcAft>
              <a:buNone/>
            </a:pPr>
            <a:r>
              <a:t/>
            </a:r>
            <a:endParaRPr sz="2400"/>
          </a:p>
        </p:txBody>
      </p:sp>
      <p:sp>
        <p:nvSpPr>
          <p:cNvPr id="149" name="Google Shape;149;p25"/>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RESOURCES</a:t>
            </a:r>
            <a:endParaRPr sz="1700"/>
          </a:p>
        </p:txBody>
      </p:sp>
      <p:sp>
        <p:nvSpPr>
          <p:cNvPr id="150" name="Google Shape;150;p25"/>
          <p:cNvSpPr txBox="1"/>
          <p:nvPr>
            <p:ph idx="1" type="body"/>
          </p:nvPr>
        </p:nvSpPr>
        <p:spPr>
          <a:xfrm>
            <a:off x="5678375" y="208250"/>
            <a:ext cx="3404700" cy="43896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SzPts val="2400"/>
              <a:buChar char="▸"/>
            </a:pPr>
            <a:r>
              <a:rPr lang="en" sz="2400"/>
              <a:t>DynamoDB</a:t>
            </a:r>
            <a:endParaRPr sz="2400"/>
          </a:p>
          <a:p>
            <a:pPr indent="-381000" lvl="0" marL="457200" rtl="0" algn="l">
              <a:lnSpc>
                <a:spcPct val="115000"/>
              </a:lnSpc>
              <a:spcBef>
                <a:spcPts val="0"/>
              </a:spcBef>
              <a:spcAft>
                <a:spcPts val="0"/>
              </a:spcAft>
              <a:buSzPts val="2400"/>
              <a:buChar char="▸"/>
            </a:pPr>
            <a:r>
              <a:rPr lang="en" sz="2400"/>
              <a:t>S3</a:t>
            </a:r>
            <a:endParaRPr sz="2400"/>
          </a:p>
          <a:p>
            <a:pPr indent="-381000" lvl="0" marL="457200" rtl="0" algn="l">
              <a:lnSpc>
                <a:spcPct val="115000"/>
              </a:lnSpc>
              <a:spcBef>
                <a:spcPts val="0"/>
              </a:spcBef>
              <a:spcAft>
                <a:spcPts val="0"/>
              </a:spcAft>
              <a:buSzPts val="2400"/>
              <a:buChar char="▸"/>
            </a:pPr>
            <a:r>
              <a:rPr lang="en" sz="2400"/>
              <a:t>CloudWatch</a:t>
            </a:r>
            <a:endParaRPr sz="2400"/>
          </a:p>
          <a:p>
            <a:pPr indent="-381000" lvl="0" marL="457200" rtl="0" algn="l">
              <a:lnSpc>
                <a:spcPct val="115000"/>
              </a:lnSpc>
              <a:spcBef>
                <a:spcPts val="0"/>
              </a:spcBef>
              <a:spcAft>
                <a:spcPts val="0"/>
              </a:spcAft>
              <a:buSzPts val="2400"/>
              <a:buChar char="▸"/>
            </a:pPr>
            <a:r>
              <a:rPr lang="en" sz="2400"/>
              <a:t>CloudFormation</a:t>
            </a:r>
            <a:endParaRPr sz="2400"/>
          </a:p>
          <a:p>
            <a:pPr indent="-381000" lvl="0" marL="457200" rtl="0" algn="l">
              <a:lnSpc>
                <a:spcPct val="115000"/>
              </a:lnSpc>
              <a:spcBef>
                <a:spcPts val="0"/>
              </a:spcBef>
              <a:spcAft>
                <a:spcPts val="0"/>
              </a:spcAft>
              <a:buSzPts val="2400"/>
              <a:buChar char="▸"/>
            </a:pPr>
            <a:r>
              <a:rPr lang="en" sz="2400"/>
              <a:t>IAM Roles</a:t>
            </a:r>
            <a:endParaRPr sz="2400"/>
          </a:p>
          <a:p>
            <a:pPr indent="-381000" lvl="0" marL="457200" rtl="0" algn="l">
              <a:lnSpc>
                <a:spcPct val="115000"/>
              </a:lnSpc>
              <a:spcBef>
                <a:spcPts val="0"/>
              </a:spcBef>
              <a:spcAft>
                <a:spcPts val="0"/>
              </a:spcAft>
              <a:buSzPts val="2400"/>
              <a:buChar char="▸"/>
            </a:pPr>
            <a:r>
              <a:rPr lang="en" sz="2400"/>
              <a:t>VPC</a:t>
            </a:r>
            <a:endParaRPr sz="2400"/>
          </a:p>
          <a:p>
            <a:pPr indent="-381000" lvl="0" marL="457200" rtl="0" algn="l">
              <a:lnSpc>
                <a:spcPct val="115000"/>
              </a:lnSpc>
              <a:spcBef>
                <a:spcPts val="0"/>
              </a:spcBef>
              <a:spcAft>
                <a:spcPts val="0"/>
              </a:spcAft>
              <a:buSzPts val="2400"/>
              <a:buChar char="▸"/>
            </a:pPr>
            <a:r>
              <a:rPr lang="en" sz="2400"/>
              <a:t>Boto3</a:t>
            </a:r>
            <a:endParaRPr sz="2400"/>
          </a:p>
          <a:p>
            <a:pPr indent="-381000" lvl="0" marL="457200" rtl="0" algn="l">
              <a:lnSpc>
                <a:spcPct val="115000"/>
              </a:lnSpc>
              <a:spcBef>
                <a:spcPts val="0"/>
              </a:spcBef>
              <a:spcAft>
                <a:spcPts val="0"/>
              </a:spcAft>
              <a:buSzPts val="2400"/>
              <a:buChar char="▸"/>
            </a:pPr>
            <a:r>
              <a:rPr lang="en" sz="2400"/>
              <a:t>Python3</a:t>
            </a:r>
            <a:endParaRPr sz="2400"/>
          </a:p>
          <a:p>
            <a:pPr indent="-381000" lvl="0" marL="457200" rtl="0" algn="l">
              <a:lnSpc>
                <a:spcPct val="115000"/>
              </a:lnSpc>
              <a:spcBef>
                <a:spcPts val="0"/>
              </a:spcBef>
              <a:spcAft>
                <a:spcPts val="0"/>
              </a:spcAft>
              <a:buSzPts val="2400"/>
              <a:buChar char="▸"/>
            </a:pPr>
            <a:r>
              <a:rPr lang="en" sz="2400"/>
              <a:t>Kibana</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nvSpPr>
        <p:spPr>
          <a:xfrm>
            <a:off x="2434300" y="132050"/>
            <a:ext cx="4947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200">
                <a:solidFill>
                  <a:srgbClr val="073763"/>
                </a:solidFill>
                <a:latin typeface="Montserrat"/>
                <a:ea typeface="Montserrat"/>
                <a:cs typeface="Montserrat"/>
                <a:sym typeface="Montserrat"/>
              </a:rPr>
              <a:t>HOW?</a:t>
            </a:r>
            <a:endParaRPr sz="7200">
              <a:solidFill>
                <a:srgbClr val="07376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9" name="Shape 159"/>
        <p:cNvGrpSpPr/>
        <p:nvPr/>
      </p:nvGrpSpPr>
      <p:grpSpPr>
        <a:xfrm>
          <a:off x="0" y="0"/>
          <a:ext cx="0" cy="0"/>
          <a:chOff x="0" y="0"/>
          <a:chExt cx="0" cy="0"/>
        </a:xfrm>
      </p:grpSpPr>
      <p:sp>
        <p:nvSpPr>
          <p:cNvPr id="160" name="Google Shape;160;p27"/>
          <p:cNvSpPr txBox="1"/>
          <p:nvPr>
            <p:ph idx="1" type="body"/>
          </p:nvPr>
        </p:nvSpPr>
        <p:spPr>
          <a:xfrm>
            <a:off x="1784250" y="222075"/>
            <a:ext cx="6549300" cy="260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Video of </a:t>
            </a:r>
            <a:r>
              <a:rPr lang="en"/>
              <a:t>Infrastructure</a:t>
            </a:r>
            <a:endParaRPr/>
          </a:p>
        </p:txBody>
      </p:sp>
      <p:pic>
        <p:nvPicPr>
          <p:cNvPr descr="Microservices Log Analysis - AWS Infrastructure" id="161" name="Google Shape;161;p27" title="AWS infrastructure">
            <a:hlinkClick r:id="rId3"/>
          </p:cNvPr>
          <p:cNvPicPr preferRelativeResize="0"/>
          <p:nvPr/>
        </p:nvPicPr>
        <p:blipFill>
          <a:blip r:embed="rId4">
            <a:alphaModFix/>
          </a:blip>
          <a:stretch>
            <a:fillRect/>
          </a:stretch>
        </p:blipFill>
        <p:spPr>
          <a:xfrm>
            <a:off x="1398800" y="0"/>
            <a:ext cx="670008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graphicFrame>
        <p:nvGraphicFramePr>
          <p:cNvPr id="166" name="Google Shape;166;p28"/>
          <p:cNvGraphicFramePr/>
          <p:nvPr/>
        </p:nvGraphicFramePr>
        <p:xfrm>
          <a:off x="2559200" y="536781"/>
          <a:ext cx="3000000" cy="3000000"/>
        </p:xfrm>
        <a:graphic>
          <a:graphicData uri="http://schemas.openxmlformats.org/drawingml/2006/table">
            <a:tbl>
              <a:tblPr>
                <a:noFill/>
                <a:tableStyleId>{247B5CDC-CDA4-4CC8-8D20-1CD178E33011}</a:tableStyleId>
              </a:tblPr>
              <a:tblGrid>
                <a:gridCol w="1756300"/>
                <a:gridCol w="1293050"/>
                <a:gridCol w="1524675"/>
                <a:gridCol w="1524675"/>
              </a:tblGrid>
              <a:tr h="1458700">
                <a:tc>
                  <a:txBody>
                    <a:bodyPr>
                      <a:noAutofit/>
                    </a:bodyPr>
                    <a:lstStyle/>
                    <a:p>
                      <a:pPr indent="0" lvl="0" marL="0" rtl="0" algn="ctr">
                        <a:spcBef>
                          <a:spcPts val="0"/>
                        </a:spcBef>
                        <a:spcAft>
                          <a:spcPts val="0"/>
                        </a:spcAft>
                        <a:buNone/>
                      </a:pPr>
                      <a:r>
                        <a:rPr lang="en" sz="1800">
                          <a:solidFill>
                            <a:srgbClr val="073763"/>
                          </a:solidFill>
                          <a:latin typeface="Roboto"/>
                          <a:ea typeface="Roboto"/>
                          <a:cs typeface="Roboto"/>
                          <a:sym typeface="Roboto"/>
                        </a:rPr>
                        <a:t>Number of Web Servers</a:t>
                      </a:r>
                      <a:endParaRPr sz="1800">
                        <a:solidFill>
                          <a:srgbClr val="073763"/>
                        </a:solidFill>
                        <a:latin typeface="Roboto"/>
                        <a:ea typeface="Roboto"/>
                        <a:cs typeface="Roboto"/>
                        <a:sym typeface="Roboto"/>
                      </a:endParaRPr>
                    </a:p>
                    <a:p>
                      <a:pPr indent="0" lvl="0" marL="0" rtl="0" algn="ctr">
                        <a:spcBef>
                          <a:spcPts val="0"/>
                        </a:spcBef>
                        <a:spcAft>
                          <a:spcPts val="0"/>
                        </a:spcAft>
                        <a:buNone/>
                      </a:pPr>
                      <a:r>
                        <a:rPr lang="en" sz="1800">
                          <a:solidFill>
                            <a:srgbClr val="073763"/>
                          </a:solidFill>
                          <a:latin typeface="Roboto"/>
                          <a:ea typeface="Roboto"/>
                          <a:cs typeface="Roboto"/>
                          <a:sym typeface="Roboto"/>
                        </a:rPr>
                        <a:t>(Microservices</a:t>
                      </a:r>
                      <a:r>
                        <a:rPr lang="en" sz="1100">
                          <a:solidFill>
                            <a:srgbClr val="073763"/>
                          </a:solidFill>
                          <a:latin typeface="Roboto"/>
                          <a:ea typeface="Roboto"/>
                          <a:cs typeface="Roboto"/>
                          <a:sym typeface="Roboto"/>
                        </a:rPr>
                        <a:t>)</a:t>
                      </a:r>
                      <a:endParaRPr sz="1100">
                        <a:solidFill>
                          <a:srgbClr val="073763"/>
                        </a:solidFill>
                        <a:latin typeface="Roboto"/>
                        <a:ea typeface="Roboto"/>
                        <a:cs typeface="Roboto"/>
                        <a:sym typeface="Roboto"/>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073763"/>
                          </a:solidFill>
                          <a:latin typeface="Roboto"/>
                          <a:ea typeface="Roboto"/>
                          <a:cs typeface="Roboto"/>
                          <a:sym typeface="Roboto"/>
                        </a:rPr>
                        <a:t>Process per machine</a:t>
                      </a:r>
                      <a:endParaRPr sz="1800">
                        <a:solidFill>
                          <a:srgbClr val="073763"/>
                        </a:solidFill>
                        <a:latin typeface="Roboto"/>
                        <a:ea typeface="Roboto"/>
                        <a:cs typeface="Roboto"/>
                        <a:sym typeface="Roboto"/>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073763"/>
                          </a:solidFill>
                          <a:latin typeface="Roboto"/>
                          <a:ea typeface="Roboto"/>
                          <a:cs typeface="Roboto"/>
                          <a:sym typeface="Roboto"/>
                        </a:rPr>
                        <a:t>Records per process per second</a:t>
                      </a:r>
                      <a:endParaRPr sz="1800">
                        <a:solidFill>
                          <a:srgbClr val="073763"/>
                        </a:solidFill>
                        <a:latin typeface="Roboto"/>
                        <a:ea typeface="Roboto"/>
                        <a:cs typeface="Roboto"/>
                        <a:sym typeface="Roboto"/>
                      </a:endParaRPr>
                    </a:p>
                    <a:p>
                      <a:pPr indent="0" lvl="0" marL="0" rtl="0" algn="ctr">
                        <a:spcBef>
                          <a:spcPts val="0"/>
                        </a:spcBef>
                        <a:spcAft>
                          <a:spcPts val="0"/>
                        </a:spcAft>
                        <a:buNone/>
                      </a:pPr>
                      <a:r>
                        <a:rPr lang="en" sz="1800">
                          <a:solidFill>
                            <a:srgbClr val="073763"/>
                          </a:solidFill>
                          <a:latin typeface="Roboto"/>
                          <a:ea typeface="Roboto"/>
                          <a:cs typeface="Roboto"/>
                          <a:sym typeface="Roboto"/>
                        </a:rPr>
                        <a:t>per machine</a:t>
                      </a:r>
                      <a:endParaRPr sz="1800">
                        <a:solidFill>
                          <a:srgbClr val="073763"/>
                        </a:solidFill>
                        <a:latin typeface="Roboto"/>
                        <a:ea typeface="Roboto"/>
                        <a:cs typeface="Roboto"/>
                        <a:sym typeface="Roboto"/>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073763"/>
                          </a:solidFill>
                          <a:latin typeface="Roboto"/>
                          <a:ea typeface="Roboto"/>
                          <a:cs typeface="Roboto"/>
                          <a:sym typeface="Roboto"/>
                        </a:rPr>
                        <a:t>Total records per second</a:t>
                      </a:r>
                      <a:endParaRPr sz="1800">
                        <a:solidFill>
                          <a:srgbClr val="073763"/>
                        </a:solidFill>
                        <a:latin typeface="Roboto"/>
                        <a:ea typeface="Roboto"/>
                        <a:cs typeface="Roboto"/>
                        <a:sym typeface="Roboto"/>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tcPr>
                </a:tc>
              </a:tr>
              <a:tr h="1458700">
                <a:tc>
                  <a:txBody>
                    <a:bodyPr>
                      <a:noAutofit/>
                    </a:bodyPr>
                    <a:lstStyle/>
                    <a:p>
                      <a:pPr indent="0" lvl="0" marL="0" rtl="0" algn="ctr">
                        <a:spcBef>
                          <a:spcPts val="0"/>
                        </a:spcBef>
                        <a:spcAft>
                          <a:spcPts val="0"/>
                        </a:spcAft>
                        <a:buNone/>
                      </a:pPr>
                      <a:r>
                        <a:rPr b="1" lang="en" sz="1800">
                          <a:solidFill>
                            <a:srgbClr val="073763"/>
                          </a:solidFill>
                          <a:latin typeface="Montserrat"/>
                          <a:ea typeface="Montserrat"/>
                          <a:cs typeface="Montserrat"/>
                          <a:sym typeface="Montserrat"/>
                        </a:rPr>
                        <a:t>8</a:t>
                      </a:r>
                      <a:endParaRPr b="1" sz="1800">
                        <a:solidFill>
                          <a:srgbClr val="073763"/>
                        </a:solidFill>
                        <a:latin typeface="Montserrat"/>
                        <a:ea typeface="Montserrat"/>
                        <a:cs typeface="Montserrat"/>
                        <a:sym typeface="Montserrat"/>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800">
                          <a:solidFill>
                            <a:srgbClr val="073763"/>
                          </a:solidFill>
                          <a:latin typeface="Montserrat"/>
                          <a:ea typeface="Montserrat"/>
                          <a:cs typeface="Montserrat"/>
                          <a:sym typeface="Montserrat"/>
                        </a:rPr>
                        <a:t>10</a:t>
                      </a:r>
                      <a:endParaRPr b="1" sz="1800">
                        <a:solidFill>
                          <a:srgbClr val="073763"/>
                        </a:solidFill>
                        <a:latin typeface="Montserrat"/>
                        <a:ea typeface="Montserrat"/>
                        <a:cs typeface="Montserrat"/>
                        <a:sym typeface="Montserrat"/>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800">
                          <a:solidFill>
                            <a:srgbClr val="073763"/>
                          </a:solidFill>
                          <a:latin typeface="Montserrat"/>
                          <a:ea typeface="Montserrat"/>
                          <a:cs typeface="Montserrat"/>
                          <a:sym typeface="Montserrat"/>
                        </a:rPr>
                        <a:t>200</a:t>
                      </a:r>
                      <a:endParaRPr b="1" sz="1800">
                        <a:solidFill>
                          <a:srgbClr val="073763"/>
                        </a:solidFill>
                        <a:latin typeface="Montserrat"/>
                        <a:ea typeface="Montserrat"/>
                        <a:cs typeface="Montserrat"/>
                        <a:sym typeface="Montserrat"/>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800">
                          <a:solidFill>
                            <a:srgbClr val="073763"/>
                          </a:solidFill>
                          <a:latin typeface="Montserrat"/>
                          <a:ea typeface="Montserrat"/>
                          <a:cs typeface="Montserrat"/>
                          <a:sym typeface="Montserrat"/>
                        </a:rPr>
                        <a:t>16000</a:t>
                      </a:r>
                      <a:endParaRPr b="1" sz="1800">
                        <a:solidFill>
                          <a:srgbClr val="073763"/>
                        </a:solidFill>
                        <a:latin typeface="Montserrat"/>
                        <a:ea typeface="Montserrat"/>
                        <a:cs typeface="Montserrat"/>
                        <a:sym typeface="Montserrat"/>
                      </a:endParaRPr>
                    </a:p>
                  </a:txBody>
                  <a:tcPr marT="68575" marB="68575" marR="91425" marL="91425" anchor="ctr">
                    <a:lnL cap="flat" cmpd="sng" w="9525">
                      <a:solidFill>
                        <a:srgbClr val="9FC5E8"/>
                      </a:solidFill>
                      <a:prstDash val="solid"/>
                      <a:round/>
                      <a:headEnd len="sm" w="sm" type="none"/>
                      <a:tailEnd len="sm" w="sm" type="none"/>
                    </a:lnL>
                    <a:lnR cap="flat" cmpd="sng" w="9525">
                      <a:solidFill>
                        <a:srgbClr val="9FC5E8"/>
                      </a:solidFill>
                      <a:prstDash val="solid"/>
                      <a:round/>
                      <a:headEnd len="sm" w="sm" type="none"/>
                      <a:tailEnd len="sm" w="sm" type="none"/>
                    </a:lnR>
                    <a:lnT cap="flat" cmpd="sng" w="9525">
                      <a:solidFill>
                        <a:srgbClr val="9FC5E8"/>
                      </a:solidFill>
                      <a:prstDash val="solid"/>
                      <a:round/>
                      <a:headEnd len="sm" w="sm" type="none"/>
                      <a:tailEnd len="sm" w="sm" type="none"/>
                    </a:lnT>
                    <a:lnB cap="flat" cmpd="sng" w="9525">
                      <a:solidFill>
                        <a:srgbClr val="9FC5E8"/>
                      </a:solidFill>
                      <a:prstDash val="solid"/>
                      <a:round/>
                      <a:headEnd len="sm" w="sm" type="none"/>
                      <a:tailEnd len="sm" w="sm" type="none"/>
                    </a:lnB>
                    <a:solidFill>
                      <a:srgbClr val="CFE2F3"/>
                    </a:solidFill>
                  </a:tcPr>
                </a:tc>
              </a:tr>
            </a:tbl>
          </a:graphicData>
        </a:graphic>
      </p:graphicFrame>
      <p:sp>
        <p:nvSpPr>
          <p:cNvPr id="167" name="Google Shape;167;p28"/>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EXPERIMENT</a:t>
            </a:r>
            <a:endParaRPr sz="1700"/>
          </a:p>
        </p:txBody>
      </p:sp>
      <p:sp>
        <p:nvSpPr>
          <p:cNvPr id="168" name="Google Shape;168;p28"/>
          <p:cNvSpPr txBox="1"/>
          <p:nvPr/>
        </p:nvSpPr>
        <p:spPr>
          <a:xfrm>
            <a:off x="2437550" y="3924025"/>
            <a:ext cx="6654000" cy="12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73763"/>
                </a:solidFill>
                <a:latin typeface="Montserrat"/>
                <a:ea typeface="Montserrat"/>
                <a:cs typeface="Montserrat"/>
                <a:sym typeface="Montserrat"/>
              </a:rPr>
              <a:t>Window of 3 minutes </a:t>
            </a:r>
            <a:r>
              <a:rPr b="1" lang="en" sz="1800">
                <a:solidFill>
                  <a:srgbClr val="073763"/>
                </a:solidFill>
                <a:latin typeface="Montserrat"/>
                <a:ea typeface="Montserrat"/>
                <a:cs typeface="Montserrat"/>
                <a:sym typeface="Montserrat"/>
              </a:rPr>
              <a:t>≈ 200</a:t>
            </a:r>
            <a:r>
              <a:rPr b="1" lang="en" sz="1800">
                <a:solidFill>
                  <a:srgbClr val="073763"/>
                </a:solidFill>
                <a:latin typeface="Montserrat"/>
                <a:ea typeface="Montserrat"/>
                <a:cs typeface="Montserrat"/>
                <a:sym typeface="Montserrat"/>
              </a:rPr>
              <a:t> seconds ≈ 3.2M records </a:t>
            </a:r>
            <a:endParaRPr b="1" sz="1800">
              <a:solidFill>
                <a:srgbClr val="07376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2097125" y="0"/>
            <a:ext cx="5548291" cy="5143499"/>
          </a:xfrm>
          <a:prstGeom prst="rect">
            <a:avLst/>
          </a:prstGeom>
          <a:noFill/>
          <a:ln>
            <a:noFill/>
          </a:ln>
        </p:spPr>
      </p:pic>
      <p:sp>
        <p:nvSpPr>
          <p:cNvPr id="174" name="Google Shape;174;p29"/>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EXPERIMENT</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idx="4294967295" type="ctrTitle"/>
          </p:nvPr>
        </p:nvSpPr>
        <p:spPr>
          <a:xfrm>
            <a:off x="1219200" y="2573942"/>
            <a:ext cx="7772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VISUALIZATION</a:t>
            </a:r>
            <a:endParaRPr sz="7200"/>
          </a:p>
        </p:txBody>
      </p:sp>
      <p:sp>
        <p:nvSpPr>
          <p:cNvPr id="180" name="Google Shape;180;p30"/>
          <p:cNvSpPr txBox="1"/>
          <p:nvPr>
            <p:ph idx="4294967295" type="subTitle"/>
          </p:nvPr>
        </p:nvSpPr>
        <p:spPr>
          <a:xfrm>
            <a:off x="1264101" y="3716350"/>
            <a:ext cx="65130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See our application in action</a:t>
            </a:r>
            <a:endParaRPr sz="1800"/>
          </a:p>
        </p:txBody>
      </p:sp>
      <p:sp>
        <p:nvSpPr>
          <p:cNvPr id="181" name="Google Shape;181;p30"/>
          <p:cNvSpPr/>
          <p:nvPr/>
        </p:nvSpPr>
        <p:spPr>
          <a:xfrm>
            <a:off x="1836939" y="988479"/>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30"/>
          <p:cNvGrpSpPr/>
          <p:nvPr/>
        </p:nvGrpSpPr>
        <p:grpSpPr>
          <a:xfrm>
            <a:off x="2391964" y="496450"/>
            <a:ext cx="1426316" cy="1426403"/>
            <a:chOff x="6643075" y="3664250"/>
            <a:chExt cx="407950" cy="407975"/>
          </a:xfrm>
        </p:grpSpPr>
        <p:sp>
          <p:nvSpPr>
            <p:cNvPr id="183" name="Google Shape;183;p30"/>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30"/>
          <p:cNvGrpSpPr/>
          <p:nvPr/>
        </p:nvGrpSpPr>
        <p:grpSpPr>
          <a:xfrm>
            <a:off x="1415230" y="1774588"/>
            <a:ext cx="659664" cy="659627"/>
            <a:chOff x="576250" y="4319400"/>
            <a:chExt cx="442075" cy="442050"/>
          </a:xfrm>
        </p:grpSpPr>
        <p:sp>
          <p:nvSpPr>
            <p:cNvPr id="186" name="Google Shape;186;p30"/>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30"/>
          <p:cNvSpPr/>
          <p:nvPr/>
        </p:nvSpPr>
        <p:spPr>
          <a:xfrm rot="6223920">
            <a:off x="3953912" y="935426"/>
            <a:ext cx="317280" cy="30295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2746847" y="2045899"/>
            <a:ext cx="250224" cy="23892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5" name="Shape 195"/>
        <p:cNvGrpSpPr/>
        <p:nvPr/>
      </p:nvGrpSpPr>
      <p:grpSpPr>
        <a:xfrm>
          <a:off x="0" y="0"/>
          <a:ext cx="0" cy="0"/>
          <a:chOff x="0" y="0"/>
          <a:chExt cx="0" cy="0"/>
        </a:xfrm>
      </p:grpSpPr>
      <p:sp>
        <p:nvSpPr>
          <p:cNvPr id="196" name="Google Shape;196;p31"/>
          <p:cNvSpPr txBox="1"/>
          <p:nvPr>
            <p:ph idx="1" type="body"/>
          </p:nvPr>
        </p:nvSpPr>
        <p:spPr>
          <a:xfrm>
            <a:off x="1784250" y="222075"/>
            <a:ext cx="6549300" cy="2607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Video of Visualization</a:t>
            </a:r>
            <a:endParaRPr/>
          </a:p>
        </p:txBody>
      </p:sp>
      <p:pic>
        <p:nvPicPr>
          <p:cNvPr descr="Kibana Dashboard. 2 mins fast forwarded." id="197" name="Google Shape;197;p31" title="Microservice Analysis - 2 mins">
            <a:hlinkClick r:id="rId3"/>
          </p:cNvPr>
          <p:cNvPicPr preferRelativeResize="0"/>
          <p:nvPr/>
        </p:nvPicPr>
        <p:blipFill>
          <a:blip r:embed="rId4">
            <a:alphaModFix/>
          </a:blip>
          <a:stretch>
            <a:fillRect/>
          </a:stretch>
        </p:blipFill>
        <p:spPr>
          <a:xfrm>
            <a:off x="1200275" y="0"/>
            <a:ext cx="6858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idx="1" type="body"/>
          </p:nvPr>
        </p:nvSpPr>
        <p:spPr>
          <a:xfrm>
            <a:off x="2179525" y="228600"/>
            <a:ext cx="6813600" cy="438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Why Microservices?</a:t>
            </a:r>
            <a:endParaRPr b="1"/>
          </a:p>
          <a:p>
            <a:pPr indent="0" lvl="0" marL="0" rtl="0" algn="l">
              <a:spcBef>
                <a:spcPts val="600"/>
              </a:spcBef>
              <a:spcAft>
                <a:spcPts val="0"/>
              </a:spcAft>
              <a:buNone/>
            </a:pPr>
            <a:r>
              <a:t/>
            </a:r>
            <a:endParaRPr b="1" sz="1000"/>
          </a:p>
          <a:p>
            <a:pPr indent="-381000" lvl="0" marL="457200" rtl="0" algn="l">
              <a:lnSpc>
                <a:spcPct val="150000"/>
              </a:lnSpc>
              <a:spcBef>
                <a:spcPts val="600"/>
              </a:spcBef>
              <a:spcAft>
                <a:spcPts val="0"/>
              </a:spcAft>
              <a:buSzPts val="2400"/>
              <a:buChar char="▸"/>
            </a:pPr>
            <a:r>
              <a:rPr lang="en" sz="2400"/>
              <a:t>Monolithic Architecture</a:t>
            </a:r>
            <a:endParaRPr sz="2400"/>
          </a:p>
          <a:p>
            <a:pPr indent="-381000" lvl="0" marL="457200" rtl="0" algn="l">
              <a:lnSpc>
                <a:spcPct val="150000"/>
              </a:lnSpc>
              <a:spcBef>
                <a:spcPts val="0"/>
              </a:spcBef>
              <a:spcAft>
                <a:spcPts val="0"/>
              </a:spcAft>
              <a:buSzPts val="2400"/>
              <a:buChar char="▸"/>
            </a:pPr>
            <a:r>
              <a:rPr lang="en" sz="2400"/>
              <a:t>No single failure module</a:t>
            </a:r>
            <a:endParaRPr sz="2400"/>
          </a:p>
          <a:p>
            <a:pPr indent="-381000" lvl="0" marL="457200" rtl="0" algn="l">
              <a:lnSpc>
                <a:spcPct val="150000"/>
              </a:lnSpc>
              <a:spcBef>
                <a:spcPts val="0"/>
              </a:spcBef>
              <a:spcAft>
                <a:spcPts val="0"/>
              </a:spcAft>
              <a:buSzPts val="2400"/>
              <a:buChar char="▸"/>
            </a:pPr>
            <a:r>
              <a:rPr lang="en" sz="2400"/>
              <a:t>Decouples Back-End Servers</a:t>
            </a:r>
            <a:endParaRPr sz="2400"/>
          </a:p>
        </p:txBody>
      </p:sp>
      <p:sp>
        <p:nvSpPr>
          <p:cNvPr id="73" name="Google Shape;73;p14"/>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INTRODUCTION</a:t>
            </a:r>
            <a:endParaRPr sz="1700"/>
          </a:p>
        </p:txBody>
      </p:sp>
      <p:pic>
        <p:nvPicPr>
          <p:cNvPr id="74" name="Google Shape;74;p14"/>
          <p:cNvPicPr preferRelativeResize="0"/>
          <p:nvPr/>
        </p:nvPicPr>
        <p:blipFill>
          <a:blip r:embed="rId3">
            <a:alphaModFix/>
          </a:blip>
          <a:stretch>
            <a:fillRect/>
          </a:stretch>
        </p:blipFill>
        <p:spPr>
          <a:xfrm>
            <a:off x="2724050" y="2657025"/>
            <a:ext cx="5689701" cy="2414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p:nvPr/>
        </p:nvSpPr>
        <p:spPr>
          <a:xfrm>
            <a:off x="458850" y="1679401"/>
            <a:ext cx="3081679" cy="258839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587807" y="1816859"/>
            <a:ext cx="2823900" cy="19455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Place your screenshot here</a:t>
            </a:r>
            <a:endParaRPr sz="1000">
              <a:solidFill>
                <a:srgbClr val="FFFFFF"/>
              </a:solidFill>
              <a:latin typeface="Roboto"/>
              <a:ea typeface="Roboto"/>
              <a:cs typeface="Roboto"/>
              <a:sym typeface="Roboto"/>
            </a:endParaRPr>
          </a:p>
        </p:txBody>
      </p:sp>
      <p:sp>
        <p:nvSpPr>
          <p:cNvPr id="204" name="Google Shape;204;p32"/>
          <p:cNvSpPr txBox="1"/>
          <p:nvPr>
            <p:ph idx="4294967295" type="body"/>
          </p:nvPr>
        </p:nvSpPr>
        <p:spPr>
          <a:xfrm>
            <a:off x="0" y="96550"/>
            <a:ext cx="2706600" cy="1184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FFFFFF"/>
                </a:solidFill>
                <a:latin typeface="Montserrat"/>
                <a:ea typeface="Montserrat"/>
                <a:cs typeface="Montserrat"/>
                <a:sym typeface="Montserrat"/>
              </a:rPr>
              <a:t>PORTABLE </a:t>
            </a:r>
            <a:endParaRPr b="1" sz="2400">
              <a:solidFill>
                <a:srgbClr val="FFFFFF"/>
              </a:solidFill>
              <a:latin typeface="Montserrat"/>
              <a:ea typeface="Montserrat"/>
              <a:cs typeface="Montserrat"/>
              <a:sym typeface="Montserrat"/>
            </a:endParaRPr>
          </a:p>
          <a:p>
            <a:pPr indent="0" lvl="0" marL="0" rtl="0" algn="l">
              <a:spcBef>
                <a:spcPts val="1000"/>
              </a:spcBef>
              <a:spcAft>
                <a:spcPts val="1000"/>
              </a:spcAft>
              <a:buNone/>
            </a:pPr>
            <a:r>
              <a:rPr b="1" lang="en" sz="2400">
                <a:solidFill>
                  <a:srgbClr val="FFFFFF"/>
                </a:solidFill>
                <a:latin typeface="Montserrat"/>
                <a:ea typeface="Montserrat"/>
                <a:cs typeface="Montserrat"/>
                <a:sym typeface="Montserrat"/>
              </a:rPr>
              <a:t>VISUALIZATION</a:t>
            </a:r>
            <a:endParaRPr b="1" sz="2400">
              <a:solidFill>
                <a:srgbClr val="FFFFFF"/>
              </a:solidFill>
              <a:latin typeface="Montserrat"/>
              <a:ea typeface="Montserrat"/>
              <a:cs typeface="Montserrat"/>
              <a:sym typeface="Montserrat"/>
            </a:endParaRPr>
          </a:p>
        </p:txBody>
      </p:sp>
      <p:sp>
        <p:nvSpPr>
          <p:cNvPr id="205" name="Google Shape;205;p32"/>
          <p:cNvSpPr/>
          <p:nvPr/>
        </p:nvSpPr>
        <p:spPr>
          <a:xfrm>
            <a:off x="4074740" y="1641473"/>
            <a:ext cx="1426955" cy="2664250"/>
          </a:xfrm>
          <a:custGeom>
            <a:rect b="b" l="l" r="r" t="t"/>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4190140" y="2207029"/>
            <a:ext cx="1217100" cy="19101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Place your screenshot here</a:t>
            </a:r>
            <a:endParaRPr sz="1000">
              <a:solidFill>
                <a:srgbClr val="FFFFFF"/>
              </a:solidFill>
              <a:latin typeface="Roboto"/>
              <a:ea typeface="Roboto"/>
              <a:cs typeface="Roboto"/>
              <a:sym typeface="Roboto"/>
            </a:endParaRPr>
          </a:p>
        </p:txBody>
      </p:sp>
      <p:sp>
        <p:nvSpPr>
          <p:cNvPr id="207" name="Google Shape;207;p32"/>
          <p:cNvSpPr/>
          <p:nvPr/>
        </p:nvSpPr>
        <p:spPr>
          <a:xfrm>
            <a:off x="6035925" y="482525"/>
            <a:ext cx="2706535" cy="3823198"/>
          </a:xfrm>
          <a:custGeom>
            <a:rect b="b" l="l" r="r" t="t"/>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6217404" y="1054888"/>
            <a:ext cx="2343600" cy="3127200"/>
          </a:xfrm>
          <a:prstGeom prst="rect">
            <a:avLst/>
          </a:prstGeom>
          <a:solidFill>
            <a:srgbClr val="073763">
              <a:alpha val="1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Place your screenshot here</a:t>
            </a:r>
            <a:endParaRPr sz="1000">
              <a:solidFill>
                <a:srgbClr val="FFFFFF"/>
              </a:solidFill>
              <a:latin typeface="Roboto"/>
              <a:ea typeface="Roboto"/>
              <a:cs typeface="Roboto"/>
              <a:sym typeface="Roboto"/>
            </a:endParaRPr>
          </a:p>
        </p:txBody>
      </p:sp>
      <p:pic>
        <p:nvPicPr>
          <p:cNvPr id="209" name="Google Shape;209;p32"/>
          <p:cNvPicPr preferRelativeResize="0"/>
          <p:nvPr/>
        </p:nvPicPr>
        <p:blipFill>
          <a:blip r:embed="rId3">
            <a:alphaModFix/>
          </a:blip>
          <a:stretch>
            <a:fillRect/>
          </a:stretch>
        </p:blipFill>
        <p:spPr>
          <a:xfrm>
            <a:off x="587800" y="1822650"/>
            <a:ext cx="2823901" cy="1945500"/>
          </a:xfrm>
          <a:prstGeom prst="rect">
            <a:avLst/>
          </a:prstGeom>
          <a:noFill/>
          <a:ln>
            <a:noFill/>
          </a:ln>
        </p:spPr>
      </p:pic>
      <p:pic>
        <p:nvPicPr>
          <p:cNvPr id="210" name="Google Shape;210;p32"/>
          <p:cNvPicPr preferRelativeResize="0"/>
          <p:nvPr/>
        </p:nvPicPr>
        <p:blipFill>
          <a:blip r:embed="rId4">
            <a:alphaModFix/>
          </a:blip>
          <a:stretch>
            <a:fillRect/>
          </a:stretch>
        </p:blipFill>
        <p:spPr>
          <a:xfrm>
            <a:off x="6217325" y="854575"/>
            <a:ext cx="2343602" cy="3127199"/>
          </a:xfrm>
          <a:prstGeom prst="rect">
            <a:avLst/>
          </a:prstGeom>
          <a:noFill/>
          <a:ln>
            <a:noFill/>
          </a:ln>
        </p:spPr>
      </p:pic>
      <p:pic>
        <p:nvPicPr>
          <p:cNvPr id="211" name="Google Shape;211;p32"/>
          <p:cNvPicPr preferRelativeResize="0"/>
          <p:nvPr/>
        </p:nvPicPr>
        <p:blipFill>
          <a:blip r:embed="rId5">
            <a:alphaModFix/>
          </a:blip>
          <a:stretch>
            <a:fillRect/>
          </a:stretch>
        </p:blipFill>
        <p:spPr>
          <a:xfrm>
            <a:off x="4173400" y="2018550"/>
            <a:ext cx="1229651" cy="19101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2544225" y="297367"/>
            <a:ext cx="29814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Pros</a:t>
            </a:r>
            <a:endParaRPr/>
          </a:p>
          <a:p>
            <a:pPr indent="-419100" lvl="0" marL="457200" rtl="0" algn="l">
              <a:lnSpc>
                <a:spcPct val="115000"/>
              </a:lnSpc>
              <a:spcBef>
                <a:spcPts val="600"/>
              </a:spcBef>
              <a:spcAft>
                <a:spcPts val="0"/>
              </a:spcAft>
              <a:buSzPts val="3000"/>
              <a:buChar char="▸"/>
            </a:pPr>
            <a:r>
              <a:rPr lang="en"/>
              <a:t>Configurable</a:t>
            </a:r>
            <a:endParaRPr/>
          </a:p>
          <a:p>
            <a:pPr indent="-419100" lvl="0" marL="457200" rtl="0" algn="l">
              <a:lnSpc>
                <a:spcPct val="115000"/>
              </a:lnSpc>
              <a:spcBef>
                <a:spcPts val="0"/>
              </a:spcBef>
              <a:spcAft>
                <a:spcPts val="0"/>
              </a:spcAft>
              <a:buSzPts val="3000"/>
              <a:buChar char="▸"/>
            </a:pPr>
            <a:r>
              <a:rPr lang="en"/>
              <a:t>Availability</a:t>
            </a:r>
            <a:endParaRPr/>
          </a:p>
          <a:p>
            <a:pPr indent="-419100" lvl="0" marL="457200" rtl="0" algn="l">
              <a:lnSpc>
                <a:spcPct val="115000"/>
              </a:lnSpc>
              <a:spcBef>
                <a:spcPts val="0"/>
              </a:spcBef>
              <a:spcAft>
                <a:spcPts val="0"/>
              </a:spcAft>
              <a:buSzPts val="3000"/>
              <a:buChar char="▸"/>
            </a:pPr>
            <a:r>
              <a:rPr lang="en"/>
              <a:t>Low Cost</a:t>
            </a:r>
            <a:endParaRPr/>
          </a:p>
          <a:p>
            <a:pPr indent="-419100" lvl="0" marL="457200" rtl="0" algn="l">
              <a:lnSpc>
                <a:spcPct val="115000"/>
              </a:lnSpc>
              <a:spcBef>
                <a:spcPts val="0"/>
              </a:spcBef>
              <a:spcAft>
                <a:spcPts val="0"/>
              </a:spcAft>
              <a:buSzPts val="3000"/>
              <a:buChar char="▸"/>
            </a:pPr>
            <a:r>
              <a:rPr lang="en"/>
              <a:t>Scalability</a:t>
            </a:r>
            <a:endParaRPr/>
          </a:p>
          <a:p>
            <a:pPr indent="-419100" lvl="0" marL="457200" rtl="0" algn="l">
              <a:lnSpc>
                <a:spcPct val="115000"/>
              </a:lnSpc>
              <a:spcBef>
                <a:spcPts val="0"/>
              </a:spcBef>
              <a:spcAft>
                <a:spcPts val="0"/>
              </a:spcAft>
              <a:buSzPts val="3000"/>
              <a:buChar char="▸"/>
            </a:pPr>
            <a:r>
              <a:rPr lang="en"/>
              <a:t>Deployment</a:t>
            </a:r>
            <a:endParaRPr/>
          </a:p>
          <a:p>
            <a:pPr indent="-419100" lvl="0" marL="457200" rtl="0" algn="l">
              <a:lnSpc>
                <a:spcPct val="115000"/>
              </a:lnSpc>
              <a:spcBef>
                <a:spcPts val="0"/>
              </a:spcBef>
              <a:spcAft>
                <a:spcPts val="0"/>
              </a:spcAft>
              <a:buSzPts val="3000"/>
              <a:buChar char="▸"/>
            </a:pPr>
            <a:r>
              <a:rPr lang="en"/>
              <a:t>Visualization</a:t>
            </a:r>
            <a:endParaRPr/>
          </a:p>
        </p:txBody>
      </p:sp>
      <p:sp>
        <p:nvSpPr>
          <p:cNvPr id="217" name="Google Shape;217;p33"/>
          <p:cNvSpPr txBox="1"/>
          <p:nvPr>
            <p:ph idx="2" type="body"/>
          </p:nvPr>
        </p:nvSpPr>
        <p:spPr>
          <a:xfrm>
            <a:off x="5705275" y="297375"/>
            <a:ext cx="30603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Cons</a:t>
            </a:r>
            <a:endParaRPr/>
          </a:p>
          <a:p>
            <a:pPr indent="-419100" lvl="0" marL="457200" rtl="0" algn="l">
              <a:lnSpc>
                <a:spcPct val="115000"/>
              </a:lnSpc>
              <a:spcBef>
                <a:spcPts val="600"/>
              </a:spcBef>
              <a:spcAft>
                <a:spcPts val="0"/>
              </a:spcAft>
              <a:buSzPts val="3000"/>
              <a:buChar char="▸"/>
            </a:pPr>
            <a:r>
              <a:rPr lang="en"/>
              <a:t>Limited flexibility (AWS Ecosystem)</a:t>
            </a:r>
            <a:endParaRPr/>
          </a:p>
          <a:p>
            <a:pPr indent="-419100" lvl="0" marL="457200" rtl="0" algn="l">
              <a:lnSpc>
                <a:spcPct val="115000"/>
              </a:lnSpc>
              <a:spcBef>
                <a:spcPts val="0"/>
              </a:spcBef>
              <a:spcAft>
                <a:spcPts val="0"/>
              </a:spcAft>
              <a:buSzPts val="3000"/>
              <a:buChar char="▸"/>
            </a:pPr>
            <a:r>
              <a:rPr lang="en"/>
              <a:t>Replication</a:t>
            </a:r>
            <a:endParaRPr/>
          </a:p>
          <a:p>
            <a:pPr indent="-419100" lvl="0" marL="457200" rtl="0" algn="l">
              <a:lnSpc>
                <a:spcPct val="115000"/>
              </a:lnSpc>
              <a:spcBef>
                <a:spcPts val="0"/>
              </a:spcBef>
              <a:spcAft>
                <a:spcPts val="0"/>
              </a:spcAft>
              <a:buSzPts val="3000"/>
              <a:buChar char="▸"/>
            </a:pPr>
            <a:r>
              <a:rPr lang="en"/>
              <a:t>Latency</a:t>
            </a:r>
            <a:endParaRPr/>
          </a:p>
          <a:p>
            <a:pPr indent="0" lvl="0" marL="0" rtl="0" algn="l">
              <a:lnSpc>
                <a:spcPct val="115000"/>
              </a:lnSpc>
              <a:spcBef>
                <a:spcPts val="600"/>
              </a:spcBef>
              <a:spcAft>
                <a:spcPts val="0"/>
              </a:spcAft>
              <a:buNone/>
            </a:pPr>
            <a:r>
              <a:t/>
            </a:r>
            <a:endParaRPr/>
          </a:p>
          <a:p>
            <a:pPr indent="0" lvl="0" marL="457200" rtl="0" algn="l">
              <a:lnSpc>
                <a:spcPct val="115000"/>
              </a:lnSpc>
              <a:spcBef>
                <a:spcPts val="600"/>
              </a:spcBef>
              <a:spcAft>
                <a:spcPts val="0"/>
              </a:spcAft>
              <a:buNone/>
            </a:pPr>
            <a:r>
              <a:t/>
            </a:r>
            <a:endParaRPr/>
          </a:p>
        </p:txBody>
      </p:sp>
      <p:sp>
        <p:nvSpPr>
          <p:cNvPr id="218" name="Google Shape;218;p33"/>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ANALYSIS</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2197475" y="253550"/>
            <a:ext cx="6813600" cy="4389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Simulating high velocity data ingestion</a:t>
            </a:r>
            <a:endParaRPr sz="2400"/>
          </a:p>
          <a:p>
            <a:pPr indent="-342900" lvl="1" marL="914400" rtl="0" algn="l">
              <a:lnSpc>
                <a:spcPct val="150000"/>
              </a:lnSpc>
              <a:spcBef>
                <a:spcPts val="0"/>
              </a:spcBef>
              <a:spcAft>
                <a:spcPts val="0"/>
              </a:spcAft>
              <a:buSzPts val="1800"/>
              <a:buChar char="▹"/>
            </a:pPr>
            <a:r>
              <a:rPr lang="en" sz="1800"/>
              <a:t>Synthetic Generators</a:t>
            </a:r>
            <a:endParaRPr sz="1800"/>
          </a:p>
          <a:p>
            <a:pPr indent="-381000" lvl="0" marL="457200" rtl="0" algn="l">
              <a:lnSpc>
                <a:spcPct val="150000"/>
              </a:lnSpc>
              <a:spcBef>
                <a:spcPts val="0"/>
              </a:spcBef>
              <a:spcAft>
                <a:spcPts val="0"/>
              </a:spcAft>
              <a:buSzPts val="2400"/>
              <a:buChar char="▸"/>
            </a:pPr>
            <a:r>
              <a:rPr lang="en" sz="2400"/>
              <a:t>Analysing Streaming Data</a:t>
            </a:r>
            <a:endParaRPr sz="2400"/>
          </a:p>
          <a:p>
            <a:pPr indent="-342900" lvl="1" marL="914400" rtl="0" algn="l">
              <a:lnSpc>
                <a:spcPct val="150000"/>
              </a:lnSpc>
              <a:spcBef>
                <a:spcPts val="0"/>
              </a:spcBef>
              <a:spcAft>
                <a:spcPts val="0"/>
              </a:spcAft>
              <a:buSzPts val="1800"/>
              <a:buChar char="▹"/>
            </a:pPr>
            <a:r>
              <a:rPr lang="en" sz="1800"/>
              <a:t>SQL vs Flink</a:t>
            </a:r>
            <a:endParaRPr sz="1800"/>
          </a:p>
          <a:p>
            <a:pPr indent="-381000" lvl="0" marL="457200" rtl="0" algn="l">
              <a:lnSpc>
                <a:spcPct val="150000"/>
              </a:lnSpc>
              <a:spcBef>
                <a:spcPts val="0"/>
              </a:spcBef>
              <a:spcAft>
                <a:spcPts val="0"/>
              </a:spcAft>
              <a:buSzPts val="2400"/>
              <a:buChar char="▸"/>
            </a:pPr>
            <a:r>
              <a:rPr lang="en" sz="2400"/>
              <a:t>Optimal configuration for saving cost</a:t>
            </a:r>
            <a:endParaRPr sz="2400"/>
          </a:p>
          <a:p>
            <a:pPr indent="-342900" lvl="1" marL="914400" rtl="0" algn="l">
              <a:lnSpc>
                <a:spcPct val="150000"/>
              </a:lnSpc>
              <a:spcBef>
                <a:spcPts val="0"/>
              </a:spcBef>
              <a:spcAft>
                <a:spcPts val="0"/>
              </a:spcAft>
              <a:buSzPts val="1800"/>
              <a:buChar char="▹"/>
            </a:pPr>
            <a:r>
              <a:rPr lang="en" sz="1800"/>
              <a:t>Knowledge of use and limits</a:t>
            </a:r>
            <a:endParaRPr sz="1800"/>
          </a:p>
          <a:p>
            <a:pPr indent="-381000" lvl="0" marL="457200" rtl="0" algn="l">
              <a:lnSpc>
                <a:spcPct val="150000"/>
              </a:lnSpc>
              <a:spcBef>
                <a:spcPts val="0"/>
              </a:spcBef>
              <a:spcAft>
                <a:spcPts val="0"/>
              </a:spcAft>
              <a:buSzPts val="2400"/>
              <a:buChar char="▸"/>
            </a:pPr>
            <a:r>
              <a:rPr lang="en" sz="2400"/>
              <a:t>Cloud Resource Management &amp; Provisioning</a:t>
            </a:r>
            <a:endParaRPr sz="2400"/>
          </a:p>
          <a:p>
            <a:pPr indent="-342900" lvl="1" marL="914400" rtl="0" algn="l">
              <a:lnSpc>
                <a:spcPct val="150000"/>
              </a:lnSpc>
              <a:spcBef>
                <a:spcPts val="0"/>
              </a:spcBef>
              <a:spcAft>
                <a:spcPts val="0"/>
              </a:spcAft>
              <a:buSzPts val="1800"/>
              <a:buChar char="▹"/>
            </a:pPr>
            <a:r>
              <a:rPr lang="en" sz="1800"/>
              <a:t>AWS CloudFormation</a:t>
            </a:r>
            <a:endParaRPr sz="1800"/>
          </a:p>
          <a:p>
            <a:pPr indent="0" lvl="0" marL="0" rtl="0" algn="ctr">
              <a:spcBef>
                <a:spcPts val="600"/>
              </a:spcBef>
              <a:spcAft>
                <a:spcPts val="0"/>
              </a:spcAft>
              <a:buNone/>
            </a:pPr>
            <a:r>
              <a:t/>
            </a:r>
            <a:endParaRPr/>
          </a:p>
        </p:txBody>
      </p:sp>
      <p:sp>
        <p:nvSpPr>
          <p:cNvPr id="224" name="Google Shape;224;p34"/>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LEARNING</a:t>
            </a:r>
            <a:endParaRPr sz="1700"/>
          </a:p>
          <a:p>
            <a:pPr indent="0" lvl="0" marL="0" rtl="0" algn="l">
              <a:spcBef>
                <a:spcPts val="0"/>
              </a:spcBef>
              <a:spcAft>
                <a:spcPts val="0"/>
              </a:spcAft>
              <a:buNone/>
            </a:pPr>
            <a:r>
              <a:rPr lang="en" sz="1700"/>
              <a:t>OUTCOMES</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BUSINESS</a:t>
            </a:r>
            <a:br>
              <a:rPr lang="en" sz="1700"/>
            </a:br>
            <a:r>
              <a:rPr lang="en" sz="1700"/>
              <a:t>VALUE</a:t>
            </a:r>
            <a:endParaRPr sz="1700"/>
          </a:p>
        </p:txBody>
      </p:sp>
      <p:sp>
        <p:nvSpPr>
          <p:cNvPr id="230" name="Google Shape;230;p35"/>
          <p:cNvSpPr txBox="1"/>
          <p:nvPr>
            <p:ph idx="2" type="body"/>
          </p:nvPr>
        </p:nvSpPr>
        <p:spPr>
          <a:xfrm>
            <a:off x="2451000" y="297375"/>
            <a:ext cx="6350700" cy="451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What are we providing to customers?</a:t>
            </a:r>
            <a:endParaRPr b="1"/>
          </a:p>
          <a:p>
            <a:pPr indent="0" lvl="0" marL="0" rtl="0" algn="l">
              <a:spcBef>
                <a:spcPts val="600"/>
              </a:spcBef>
              <a:spcAft>
                <a:spcPts val="0"/>
              </a:spcAft>
              <a:buNone/>
            </a:pPr>
            <a:r>
              <a:t/>
            </a:r>
            <a:endParaRPr b="1" sz="1000"/>
          </a:p>
          <a:p>
            <a:pPr indent="-419100" lvl="0" marL="457200" rtl="0" algn="l">
              <a:lnSpc>
                <a:spcPct val="115000"/>
              </a:lnSpc>
              <a:spcBef>
                <a:spcPts val="600"/>
              </a:spcBef>
              <a:spcAft>
                <a:spcPts val="0"/>
              </a:spcAft>
              <a:buSzPts val="3000"/>
              <a:buChar char="▸"/>
            </a:pPr>
            <a:r>
              <a:rPr lang="en"/>
              <a:t>Easily plugable system</a:t>
            </a:r>
            <a:endParaRPr/>
          </a:p>
          <a:p>
            <a:pPr indent="-419100" lvl="0" marL="457200" rtl="0" algn="l">
              <a:lnSpc>
                <a:spcPct val="115000"/>
              </a:lnSpc>
              <a:spcBef>
                <a:spcPts val="0"/>
              </a:spcBef>
              <a:spcAft>
                <a:spcPts val="0"/>
              </a:spcAft>
              <a:buSzPts val="3000"/>
              <a:buChar char="▸"/>
            </a:pPr>
            <a:r>
              <a:rPr lang="en"/>
              <a:t>Auto-Scaling Architecture</a:t>
            </a:r>
            <a:endParaRPr/>
          </a:p>
          <a:p>
            <a:pPr indent="-419100" lvl="0" marL="457200" rtl="0" algn="l">
              <a:lnSpc>
                <a:spcPct val="115000"/>
              </a:lnSpc>
              <a:spcBef>
                <a:spcPts val="0"/>
              </a:spcBef>
              <a:spcAft>
                <a:spcPts val="0"/>
              </a:spcAft>
              <a:buSzPts val="3000"/>
              <a:buChar char="▸"/>
            </a:pPr>
            <a:r>
              <a:rPr lang="en"/>
              <a:t>Availability across zones</a:t>
            </a:r>
            <a:endParaRPr/>
          </a:p>
          <a:p>
            <a:pPr indent="-419100" lvl="0" marL="457200" rtl="0" algn="l">
              <a:lnSpc>
                <a:spcPct val="115000"/>
              </a:lnSpc>
              <a:spcBef>
                <a:spcPts val="0"/>
              </a:spcBef>
              <a:spcAft>
                <a:spcPts val="0"/>
              </a:spcAft>
              <a:buSzPts val="3000"/>
              <a:buChar char="▸"/>
            </a:pPr>
            <a:r>
              <a:rPr lang="en"/>
              <a:t>Tailored solutions with AWS Cloud</a:t>
            </a:r>
            <a:endParaRPr/>
          </a:p>
          <a:p>
            <a:pPr indent="-419100" lvl="0" marL="457200" rtl="0" algn="l">
              <a:lnSpc>
                <a:spcPct val="115000"/>
              </a:lnSpc>
              <a:spcBef>
                <a:spcPts val="0"/>
              </a:spcBef>
              <a:spcAft>
                <a:spcPts val="0"/>
              </a:spcAft>
              <a:buSzPts val="3000"/>
              <a:buChar char="▸"/>
            </a:pPr>
            <a:r>
              <a:rPr lang="en"/>
              <a:t>Security using VPC and Subnet</a:t>
            </a:r>
            <a:endParaRPr sz="1800">
              <a:solidFill>
                <a:srgbClr val="695D46"/>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6"/>
          <p:cNvSpPr txBox="1"/>
          <p:nvPr/>
        </p:nvSpPr>
        <p:spPr>
          <a:xfrm>
            <a:off x="2434300" y="132050"/>
            <a:ext cx="6709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073763"/>
                </a:solidFill>
                <a:latin typeface="Montserrat"/>
                <a:ea typeface="Montserrat"/>
                <a:cs typeface="Montserrat"/>
                <a:sym typeface="Montserrat"/>
              </a:rPr>
              <a:t>THANK YOU</a:t>
            </a:r>
            <a:endParaRPr sz="6000">
              <a:solidFill>
                <a:srgbClr val="07376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2197475" y="253550"/>
            <a:ext cx="6813600" cy="438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Why Real-Time Log Analysis?</a:t>
            </a:r>
            <a:endParaRPr b="1"/>
          </a:p>
          <a:p>
            <a:pPr indent="0" lvl="0" marL="0" rtl="0" algn="l">
              <a:spcBef>
                <a:spcPts val="600"/>
              </a:spcBef>
              <a:spcAft>
                <a:spcPts val="0"/>
              </a:spcAft>
              <a:buNone/>
            </a:pPr>
            <a:r>
              <a:t/>
            </a:r>
            <a:endParaRPr b="1" sz="2400"/>
          </a:p>
          <a:p>
            <a:pPr indent="-381000" lvl="0" marL="457200" rtl="0" algn="l">
              <a:lnSpc>
                <a:spcPct val="150000"/>
              </a:lnSpc>
              <a:spcBef>
                <a:spcPts val="600"/>
              </a:spcBef>
              <a:spcAft>
                <a:spcPts val="0"/>
              </a:spcAft>
              <a:buSzPts val="2400"/>
              <a:buChar char="▸"/>
            </a:pPr>
            <a:r>
              <a:rPr lang="en" sz="2400"/>
              <a:t>Rapid detection of failed processes</a:t>
            </a:r>
            <a:endParaRPr sz="2400"/>
          </a:p>
          <a:p>
            <a:pPr indent="-381000" lvl="0" marL="457200" rtl="0" algn="l">
              <a:lnSpc>
                <a:spcPct val="150000"/>
              </a:lnSpc>
              <a:spcBef>
                <a:spcPts val="0"/>
              </a:spcBef>
              <a:spcAft>
                <a:spcPts val="0"/>
              </a:spcAft>
              <a:buSzPts val="2400"/>
              <a:buChar char="▸"/>
            </a:pPr>
            <a:r>
              <a:rPr lang="en" sz="2400"/>
              <a:t>Helps in determining trends</a:t>
            </a:r>
            <a:endParaRPr sz="2400"/>
          </a:p>
          <a:p>
            <a:pPr indent="-381000" lvl="0" marL="457200" rtl="0" algn="l">
              <a:lnSpc>
                <a:spcPct val="150000"/>
              </a:lnSpc>
              <a:spcBef>
                <a:spcPts val="0"/>
              </a:spcBef>
              <a:spcAft>
                <a:spcPts val="0"/>
              </a:spcAft>
              <a:buSzPts val="2400"/>
              <a:buChar char="▸"/>
            </a:pPr>
            <a:r>
              <a:rPr lang="en" sz="2400"/>
              <a:t>Easy troubleshooting &amp; monitoring</a:t>
            </a:r>
            <a:endParaRPr sz="2400"/>
          </a:p>
          <a:p>
            <a:pPr indent="-381000" lvl="0" marL="457200" rtl="0" algn="l">
              <a:lnSpc>
                <a:spcPct val="150000"/>
              </a:lnSpc>
              <a:spcBef>
                <a:spcPts val="0"/>
              </a:spcBef>
              <a:spcAft>
                <a:spcPts val="0"/>
              </a:spcAft>
              <a:buSzPts val="2400"/>
              <a:buChar char="▸"/>
            </a:pPr>
            <a:r>
              <a:rPr lang="en" sz="2400"/>
              <a:t>Improve Performance</a:t>
            </a:r>
            <a:endParaRPr sz="2400"/>
          </a:p>
        </p:txBody>
      </p:sp>
      <p:sp>
        <p:nvSpPr>
          <p:cNvPr id="80" name="Google Shape;80;p15"/>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INTRODUCTION</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idx="1" type="body"/>
          </p:nvPr>
        </p:nvSpPr>
        <p:spPr>
          <a:xfrm>
            <a:off x="2197475" y="253550"/>
            <a:ext cx="6813600" cy="438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Why Data Intensive Computing?</a:t>
            </a:r>
            <a:endParaRPr/>
          </a:p>
          <a:p>
            <a:pPr indent="0" lvl="0" marL="457200" rtl="0" algn="l">
              <a:spcBef>
                <a:spcPts val="600"/>
              </a:spcBef>
              <a:spcAft>
                <a:spcPts val="0"/>
              </a:spcAft>
              <a:buNone/>
            </a:pPr>
            <a:r>
              <a:t/>
            </a:r>
            <a:endParaRPr/>
          </a:p>
          <a:p>
            <a:pPr indent="-381000" lvl="0" marL="457200" rtl="0" algn="l">
              <a:lnSpc>
                <a:spcPct val="150000"/>
              </a:lnSpc>
              <a:spcBef>
                <a:spcPts val="600"/>
              </a:spcBef>
              <a:spcAft>
                <a:spcPts val="0"/>
              </a:spcAft>
              <a:buSzPts val="2400"/>
              <a:buChar char="▸"/>
            </a:pPr>
            <a:r>
              <a:rPr lang="en" sz="2400"/>
              <a:t>Large number of Microservices</a:t>
            </a:r>
            <a:endParaRPr sz="2400"/>
          </a:p>
          <a:p>
            <a:pPr indent="-381000" lvl="0" marL="457200" rtl="0" algn="l">
              <a:lnSpc>
                <a:spcPct val="150000"/>
              </a:lnSpc>
              <a:spcBef>
                <a:spcPts val="0"/>
              </a:spcBef>
              <a:spcAft>
                <a:spcPts val="0"/>
              </a:spcAft>
              <a:buSzPts val="2400"/>
              <a:buChar char="▸"/>
            </a:pPr>
            <a:r>
              <a:rPr lang="en" sz="2400"/>
              <a:t>Varying ingestion rates</a:t>
            </a:r>
            <a:endParaRPr sz="2400"/>
          </a:p>
          <a:p>
            <a:pPr indent="-381000" lvl="0" marL="457200" rtl="0" algn="l">
              <a:lnSpc>
                <a:spcPct val="150000"/>
              </a:lnSpc>
              <a:spcBef>
                <a:spcPts val="0"/>
              </a:spcBef>
              <a:spcAft>
                <a:spcPts val="0"/>
              </a:spcAft>
              <a:buSzPts val="2400"/>
              <a:buChar char="▸"/>
            </a:pPr>
            <a:r>
              <a:rPr lang="en" sz="2400"/>
              <a:t>Single aggregated view</a:t>
            </a:r>
            <a:endParaRPr sz="2400"/>
          </a:p>
          <a:p>
            <a:pPr indent="0" lvl="0" marL="0" rtl="0" algn="ctr">
              <a:spcBef>
                <a:spcPts val="600"/>
              </a:spcBef>
              <a:spcAft>
                <a:spcPts val="0"/>
              </a:spcAft>
              <a:buNone/>
            </a:pPr>
            <a:r>
              <a:rPr lang="en" sz="2400"/>
              <a:t>VOLUME, VELOCITY, VARIETY</a:t>
            </a:r>
            <a:endParaRPr sz="2400"/>
          </a:p>
        </p:txBody>
      </p:sp>
      <p:sp>
        <p:nvSpPr>
          <p:cNvPr id="86" name="Google Shape;86;p16"/>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INTRODUCTION</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5267350" y="2238850"/>
            <a:ext cx="3876649" cy="2721425"/>
          </a:xfrm>
          <a:prstGeom prst="rect">
            <a:avLst/>
          </a:prstGeom>
          <a:noFill/>
          <a:ln>
            <a:noFill/>
          </a:ln>
        </p:spPr>
      </p:pic>
      <p:sp>
        <p:nvSpPr>
          <p:cNvPr id="92" name="Google Shape;92;p17"/>
          <p:cNvSpPr/>
          <p:nvPr/>
        </p:nvSpPr>
        <p:spPr>
          <a:xfrm>
            <a:off x="2465475" y="933200"/>
            <a:ext cx="6301500" cy="573900"/>
          </a:xfrm>
          <a:prstGeom prst="homePlate">
            <a:avLst>
              <a:gd fmla="val 5000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2720075" y="495050"/>
            <a:ext cx="1450200" cy="1450200"/>
          </a:xfrm>
          <a:prstGeom prst="ellipse">
            <a:avLst/>
          </a:prstGeom>
          <a:solidFill>
            <a:srgbClr val="6FA8DC"/>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Micro-</a:t>
            </a:r>
            <a:endParaRPr>
              <a:solidFill>
                <a:srgbClr val="FFFFFF"/>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a:solidFill>
                  <a:srgbClr val="FFFFFF"/>
                </a:solidFill>
                <a:latin typeface="Roboto"/>
                <a:ea typeface="Roboto"/>
                <a:cs typeface="Roboto"/>
                <a:sym typeface="Roboto"/>
              </a:rPr>
              <a:t>services</a:t>
            </a:r>
            <a:endParaRPr>
              <a:solidFill>
                <a:srgbClr val="FFFFFF"/>
              </a:solidFill>
              <a:latin typeface="Roboto"/>
              <a:ea typeface="Roboto"/>
              <a:cs typeface="Roboto"/>
              <a:sym typeface="Roboto"/>
            </a:endParaRPr>
          </a:p>
        </p:txBody>
      </p:sp>
      <p:sp>
        <p:nvSpPr>
          <p:cNvPr id="94" name="Google Shape;94;p17"/>
          <p:cNvSpPr/>
          <p:nvPr/>
        </p:nvSpPr>
        <p:spPr>
          <a:xfrm>
            <a:off x="4807313" y="495050"/>
            <a:ext cx="1450200" cy="1450200"/>
          </a:xfrm>
          <a:prstGeom prst="ellipse">
            <a:avLst/>
          </a:prstGeom>
          <a:solidFill>
            <a:srgbClr val="3D85C6"/>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Data Processing</a:t>
            </a:r>
            <a:endParaRPr sz="1300">
              <a:solidFill>
                <a:srgbClr val="FFFFFF"/>
              </a:solidFill>
              <a:latin typeface="Roboto"/>
              <a:ea typeface="Roboto"/>
              <a:cs typeface="Roboto"/>
              <a:sym typeface="Roboto"/>
            </a:endParaRPr>
          </a:p>
        </p:txBody>
      </p:sp>
      <p:sp>
        <p:nvSpPr>
          <p:cNvPr id="95" name="Google Shape;95;p17"/>
          <p:cNvSpPr/>
          <p:nvPr/>
        </p:nvSpPr>
        <p:spPr>
          <a:xfrm>
            <a:off x="6894551" y="495050"/>
            <a:ext cx="1450200" cy="1450200"/>
          </a:xfrm>
          <a:prstGeom prst="ellipse">
            <a:avLst/>
          </a:prstGeom>
          <a:solidFill>
            <a:srgbClr val="0B539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Analyse Charts</a:t>
            </a:r>
            <a:endParaRPr>
              <a:solidFill>
                <a:srgbClr val="FFFFFF"/>
              </a:solidFill>
              <a:latin typeface="Roboto"/>
              <a:ea typeface="Roboto"/>
              <a:cs typeface="Roboto"/>
              <a:sym typeface="Roboto"/>
            </a:endParaRPr>
          </a:p>
        </p:txBody>
      </p:sp>
      <p:sp>
        <p:nvSpPr>
          <p:cNvPr id="96" name="Google Shape;96;p17"/>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OVERVIEW</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97" name="Google Shape;97;p17"/>
          <p:cNvSpPr txBox="1"/>
          <p:nvPr/>
        </p:nvSpPr>
        <p:spPr>
          <a:xfrm>
            <a:off x="2051150" y="2317175"/>
            <a:ext cx="3465300" cy="1450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6FA8DC"/>
              </a:buClr>
              <a:buSzPts val="1400"/>
              <a:buFont typeface="Roboto"/>
              <a:buChar char="▸"/>
            </a:pPr>
            <a:r>
              <a:rPr lang="en">
                <a:solidFill>
                  <a:srgbClr val="073763"/>
                </a:solidFill>
                <a:latin typeface="Roboto"/>
                <a:ea typeface="Roboto"/>
                <a:cs typeface="Roboto"/>
                <a:sym typeface="Roboto"/>
              </a:rPr>
              <a:t>Data</a:t>
            </a:r>
            <a:endParaRPr>
              <a:solidFill>
                <a:srgbClr val="073763"/>
              </a:solidFill>
              <a:latin typeface="Roboto"/>
              <a:ea typeface="Roboto"/>
              <a:cs typeface="Roboto"/>
              <a:sym typeface="Roboto"/>
            </a:endParaRPr>
          </a:p>
          <a:p>
            <a:pPr indent="-317500" lvl="1" marL="914400" rtl="0" algn="l">
              <a:lnSpc>
                <a:spcPct val="115000"/>
              </a:lnSpc>
              <a:spcBef>
                <a:spcPts val="0"/>
              </a:spcBef>
              <a:spcAft>
                <a:spcPts val="0"/>
              </a:spcAft>
              <a:buClr>
                <a:srgbClr val="6FA8DC"/>
              </a:buClr>
              <a:buSzPts val="1400"/>
              <a:buFont typeface="Roboto"/>
              <a:buChar char="▹"/>
            </a:pPr>
            <a:r>
              <a:rPr lang="en">
                <a:solidFill>
                  <a:srgbClr val="073763"/>
                </a:solidFill>
                <a:latin typeface="Roboto"/>
                <a:ea typeface="Roboto"/>
                <a:cs typeface="Roboto"/>
                <a:sym typeface="Roboto"/>
              </a:rPr>
              <a:t>Response Time (ms), Response Code (2XX, 4XX)</a:t>
            </a:r>
            <a:endParaRPr>
              <a:solidFill>
                <a:srgbClr val="073763"/>
              </a:solidFill>
              <a:latin typeface="Roboto"/>
              <a:ea typeface="Roboto"/>
              <a:cs typeface="Roboto"/>
              <a:sym typeface="Roboto"/>
            </a:endParaRPr>
          </a:p>
          <a:p>
            <a:pPr indent="-317500" lvl="1" marL="914400" rtl="0" algn="l">
              <a:lnSpc>
                <a:spcPct val="115000"/>
              </a:lnSpc>
              <a:spcBef>
                <a:spcPts val="0"/>
              </a:spcBef>
              <a:spcAft>
                <a:spcPts val="0"/>
              </a:spcAft>
              <a:buClr>
                <a:srgbClr val="6FA8DC"/>
              </a:buClr>
              <a:buSzPts val="1400"/>
              <a:buFont typeface="Roboto"/>
              <a:buChar char="▹"/>
            </a:pPr>
            <a:r>
              <a:rPr lang="en">
                <a:solidFill>
                  <a:srgbClr val="073763"/>
                </a:solidFill>
                <a:latin typeface="Roboto"/>
                <a:ea typeface="Roboto"/>
                <a:cs typeface="Roboto"/>
                <a:sym typeface="Roboto"/>
              </a:rPr>
              <a:t>Endpoints (Login, Home, Profile, Logout)</a:t>
            </a:r>
            <a:endParaRPr>
              <a:solidFill>
                <a:srgbClr val="073763"/>
              </a:solidFill>
              <a:latin typeface="Roboto"/>
              <a:ea typeface="Roboto"/>
              <a:cs typeface="Roboto"/>
              <a:sym typeface="Roboto"/>
            </a:endParaRPr>
          </a:p>
          <a:p>
            <a:pPr indent="-317500" lvl="1" marL="914400" rtl="0" algn="l">
              <a:lnSpc>
                <a:spcPct val="115000"/>
              </a:lnSpc>
              <a:spcBef>
                <a:spcPts val="0"/>
              </a:spcBef>
              <a:spcAft>
                <a:spcPts val="0"/>
              </a:spcAft>
              <a:buClr>
                <a:srgbClr val="6FA8DC"/>
              </a:buClr>
              <a:buSzPts val="1400"/>
              <a:buFont typeface="Roboto"/>
              <a:buChar char="▹"/>
            </a:pPr>
            <a:r>
              <a:rPr lang="en">
                <a:solidFill>
                  <a:srgbClr val="073763"/>
                </a:solidFill>
                <a:latin typeface="Roboto"/>
                <a:ea typeface="Roboto"/>
                <a:cs typeface="Roboto"/>
                <a:sym typeface="Roboto"/>
              </a:rPr>
              <a:t>IP, TimeStamp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2197475" y="253550"/>
            <a:ext cx="6813600" cy="43896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Semi-Synthetic Log Producers</a:t>
            </a:r>
            <a:endParaRPr sz="2400"/>
          </a:p>
          <a:p>
            <a:pPr indent="-381000" lvl="1" marL="914400" rtl="0" algn="l">
              <a:lnSpc>
                <a:spcPct val="150000"/>
              </a:lnSpc>
              <a:spcBef>
                <a:spcPts val="0"/>
              </a:spcBef>
              <a:spcAft>
                <a:spcPts val="0"/>
              </a:spcAft>
              <a:buSzPts val="2400"/>
              <a:buChar char="▹"/>
            </a:pPr>
            <a:r>
              <a:rPr lang="en"/>
              <a:t>Totally Configurable</a:t>
            </a:r>
            <a:endParaRPr/>
          </a:p>
          <a:p>
            <a:pPr indent="-381000" lvl="2" marL="1371600" rtl="0" algn="l">
              <a:lnSpc>
                <a:spcPct val="150000"/>
              </a:lnSpc>
              <a:spcBef>
                <a:spcPts val="0"/>
              </a:spcBef>
              <a:spcAft>
                <a:spcPts val="0"/>
              </a:spcAft>
              <a:buSzPts val="2400"/>
              <a:buChar char="■"/>
            </a:pPr>
            <a:r>
              <a:rPr lang="en"/>
              <a:t>Endpoints</a:t>
            </a:r>
            <a:endParaRPr/>
          </a:p>
          <a:p>
            <a:pPr indent="-381000" lvl="2" marL="1371600" rtl="0" algn="l">
              <a:lnSpc>
                <a:spcPct val="150000"/>
              </a:lnSpc>
              <a:spcBef>
                <a:spcPts val="0"/>
              </a:spcBef>
              <a:spcAft>
                <a:spcPts val="0"/>
              </a:spcAft>
              <a:buSzPts val="2400"/>
              <a:buChar char="■"/>
            </a:pPr>
            <a:r>
              <a:rPr lang="en"/>
              <a:t>Speed of log generation (ms)</a:t>
            </a:r>
            <a:endParaRPr/>
          </a:p>
          <a:p>
            <a:pPr indent="-381000" lvl="2" marL="1371600" rtl="0" algn="l">
              <a:lnSpc>
                <a:spcPct val="150000"/>
              </a:lnSpc>
              <a:spcBef>
                <a:spcPts val="0"/>
              </a:spcBef>
              <a:spcAft>
                <a:spcPts val="0"/>
              </a:spcAft>
              <a:buSzPts val="2400"/>
              <a:buChar char="■"/>
            </a:pPr>
            <a:r>
              <a:rPr lang="en"/>
              <a:t>Endpoints versus Response Time</a:t>
            </a:r>
            <a:endParaRPr/>
          </a:p>
          <a:p>
            <a:pPr indent="-381000" lvl="2" marL="1371600" rtl="0" algn="l">
              <a:lnSpc>
                <a:spcPct val="150000"/>
              </a:lnSpc>
              <a:spcBef>
                <a:spcPts val="0"/>
              </a:spcBef>
              <a:spcAft>
                <a:spcPts val="0"/>
              </a:spcAft>
              <a:buSzPts val="2400"/>
              <a:buChar char="■"/>
            </a:pPr>
            <a:r>
              <a:rPr lang="en"/>
              <a:t>Endpoints versus Response Code</a:t>
            </a:r>
            <a:endParaRPr/>
          </a:p>
          <a:p>
            <a:pPr indent="0" lvl="0" marL="0" rtl="0" algn="ctr">
              <a:spcBef>
                <a:spcPts val="600"/>
              </a:spcBef>
              <a:spcAft>
                <a:spcPts val="0"/>
              </a:spcAft>
              <a:buNone/>
            </a:pPr>
            <a:r>
              <a:t/>
            </a:r>
            <a:endParaRPr/>
          </a:p>
        </p:txBody>
      </p:sp>
      <p:sp>
        <p:nvSpPr>
          <p:cNvPr id="103" name="Google Shape;103;p18"/>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INPUT</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71250" y="152400"/>
            <a:ext cx="9029178" cy="4817401"/>
          </a:xfrm>
          <a:prstGeom prst="rect">
            <a:avLst/>
          </a:prstGeom>
          <a:noFill/>
          <a:ln>
            <a:noFill/>
          </a:ln>
        </p:spPr>
      </p:pic>
      <p:sp>
        <p:nvSpPr>
          <p:cNvPr id="109" name="Google Shape;109;p19"/>
          <p:cNvSpPr txBox="1"/>
          <p:nvPr/>
        </p:nvSpPr>
        <p:spPr>
          <a:xfrm>
            <a:off x="0" y="72450"/>
            <a:ext cx="2016300" cy="7728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1000"/>
              </a:spcAft>
              <a:buNone/>
            </a:pPr>
            <a:r>
              <a:rPr b="1" lang="en" sz="2400">
                <a:solidFill>
                  <a:srgbClr val="073763"/>
                </a:solidFill>
                <a:latin typeface="Roboto"/>
                <a:ea typeface="Roboto"/>
                <a:cs typeface="Roboto"/>
                <a:sym typeface="Roboto"/>
              </a:rPr>
              <a:t>Architecture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RESOURCES</a:t>
            </a:r>
            <a:endParaRPr sz="1700"/>
          </a:p>
        </p:txBody>
      </p:sp>
      <p:sp>
        <p:nvSpPr>
          <p:cNvPr id="115" name="Google Shape;115;p20"/>
          <p:cNvSpPr txBox="1"/>
          <p:nvPr>
            <p:ph idx="1" type="body"/>
          </p:nvPr>
        </p:nvSpPr>
        <p:spPr>
          <a:xfrm>
            <a:off x="2544225" y="297375"/>
            <a:ext cx="63543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Kinesis Stream</a:t>
            </a:r>
            <a:endParaRPr b="1"/>
          </a:p>
          <a:p>
            <a:pPr indent="0" lvl="0" marL="0" rtl="0" algn="l">
              <a:spcBef>
                <a:spcPts val="600"/>
              </a:spcBef>
              <a:spcAft>
                <a:spcPts val="0"/>
              </a:spcAft>
              <a:buNone/>
            </a:pPr>
            <a:r>
              <a:rPr lang="en"/>
              <a:t>What</a:t>
            </a:r>
            <a:endParaRPr sz="16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457200" rtl="0" algn="l">
              <a:lnSpc>
                <a:spcPct val="115000"/>
              </a:lnSpc>
              <a:spcBef>
                <a:spcPts val="600"/>
              </a:spcBef>
              <a:spcAft>
                <a:spcPts val="0"/>
              </a:spcAft>
              <a:buNone/>
            </a:pPr>
            <a:r>
              <a:t/>
            </a:r>
            <a:endParaRPr sz="1800"/>
          </a:p>
          <a:p>
            <a:pPr indent="0" lvl="0" marL="0" rtl="0" algn="l">
              <a:spcBef>
                <a:spcPts val="600"/>
              </a:spcBef>
              <a:spcAft>
                <a:spcPts val="0"/>
              </a:spcAft>
              <a:buNone/>
            </a:pPr>
            <a:r>
              <a:rPr lang="en"/>
              <a:t>Why</a:t>
            </a:r>
            <a:endParaRPr/>
          </a:p>
          <a:p>
            <a:pPr indent="-342900" lvl="0" marL="457200" rtl="0" algn="l">
              <a:lnSpc>
                <a:spcPct val="115000"/>
              </a:lnSpc>
              <a:spcBef>
                <a:spcPts val="600"/>
              </a:spcBef>
              <a:spcAft>
                <a:spcPts val="0"/>
              </a:spcAft>
              <a:buSzPts val="1800"/>
              <a:buChar char="▸"/>
            </a:pPr>
            <a:r>
              <a:rPr lang="en" sz="1800"/>
              <a:t>Durable - Implicit replication ensures no data loss</a:t>
            </a:r>
            <a:endParaRPr sz="1800"/>
          </a:p>
          <a:p>
            <a:pPr indent="-342900" lvl="0" marL="457200" rtl="0" algn="l">
              <a:lnSpc>
                <a:spcPct val="115000"/>
              </a:lnSpc>
              <a:spcBef>
                <a:spcPts val="0"/>
              </a:spcBef>
              <a:spcAft>
                <a:spcPts val="0"/>
              </a:spcAft>
              <a:buSzPts val="1800"/>
              <a:buChar char="▸"/>
            </a:pPr>
            <a:r>
              <a:rPr lang="en" sz="1800"/>
              <a:t>Fault tolerant by Retention Policy - 24 hours</a:t>
            </a:r>
            <a:endParaRPr sz="1800"/>
          </a:p>
          <a:p>
            <a:pPr indent="-342900" lvl="0" marL="457200" rtl="0" algn="l">
              <a:lnSpc>
                <a:spcPct val="115000"/>
              </a:lnSpc>
              <a:spcBef>
                <a:spcPts val="0"/>
              </a:spcBef>
              <a:spcAft>
                <a:spcPts val="0"/>
              </a:spcAft>
              <a:buSzPts val="1800"/>
              <a:buChar char="▸"/>
            </a:pPr>
            <a:r>
              <a:rPr lang="en" sz="1800"/>
              <a:t>Low Latency &amp; Low Cost</a:t>
            </a:r>
            <a:endParaRPr sz="1800"/>
          </a:p>
          <a:p>
            <a:pPr indent="-342900" lvl="0" marL="457200" rtl="0" algn="l">
              <a:lnSpc>
                <a:spcPct val="115000"/>
              </a:lnSpc>
              <a:spcBef>
                <a:spcPts val="0"/>
              </a:spcBef>
              <a:spcAft>
                <a:spcPts val="0"/>
              </a:spcAft>
              <a:buSzPts val="1800"/>
              <a:buChar char="▸"/>
            </a:pPr>
            <a:r>
              <a:rPr lang="en" sz="1800"/>
              <a:t>Secure (VPC)</a:t>
            </a:r>
            <a:endParaRPr sz="1800"/>
          </a:p>
        </p:txBody>
      </p:sp>
      <p:pic>
        <p:nvPicPr>
          <p:cNvPr id="116" name="Google Shape;116;p20"/>
          <p:cNvPicPr preferRelativeResize="0"/>
          <p:nvPr/>
        </p:nvPicPr>
        <p:blipFill rotWithShape="1">
          <a:blip r:embed="rId3">
            <a:alphaModFix/>
          </a:blip>
          <a:srcRect b="7704" l="1323" r="2095" t="6970"/>
          <a:stretch/>
        </p:blipFill>
        <p:spPr>
          <a:xfrm>
            <a:off x="3195625" y="1427250"/>
            <a:ext cx="4980151" cy="131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64850" y="132050"/>
            <a:ext cx="1986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RESOURCES</a:t>
            </a:r>
            <a:endParaRPr sz="1700"/>
          </a:p>
        </p:txBody>
      </p:sp>
      <p:sp>
        <p:nvSpPr>
          <p:cNvPr id="122" name="Google Shape;122;p21"/>
          <p:cNvSpPr txBox="1"/>
          <p:nvPr>
            <p:ph idx="2" type="body"/>
          </p:nvPr>
        </p:nvSpPr>
        <p:spPr>
          <a:xfrm>
            <a:off x="2451000" y="297375"/>
            <a:ext cx="6350700" cy="466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Amazon </a:t>
            </a:r>
            <a:r>
              <a:rPr b="1" lang="en"/>
              <a:t>Kinesis Data Analytics</a:t>
            </a:r>
            <a:endParaRPr b="1"/>
          </a:p>
          <a:p>
            <a:pPr indent="0" lvl="0" marL="0" rtl="0" algn="l">
              <a:spcBef>
                <a:spcPts val="600"/>
              </a:spcBef>
              <a:spcAft>
                <a:spcPts val="0"/>
              </a:spcAft>
              <a:buNone/>
            </a:pPr>
            <a:r>
              <a:t/>
            </a:r>
            <a:endParaRPr b="1" sz="1000"/>
          </a:p>
          <a:p>
            <a:pPr indent="0" lvl="0" marL="0" rtl="0" algn="l">
              <a:spcBef>
                <a:spcPts val="600"/>
              </a:spcBef>
              <a:spcAft>
                <a:spcPts val="0"/>
              </a:spcAft>
              <a:buNone/>
            </a:pPr>
            <a:r>
              <a:rPr lang="en"/>
              <a:t>What</a:t>
            </a:r>
            <a:endParaRPr/>
          </a:p>
          <a:p>
            <a:pPr indent="-342900" lvl="0" marL="457200" rtl="0" algn="l">
              <a:lnSpc>
                <a:spcPct val="115000"/>
              </a:lnSpc>
              <a:spcBef>
                <a:spcPts val="600"/>
              </a:spcBef>
              <a:spcAft>
                <a:spcPts val="0"/>
              </a:spcAft>
              <a:buSzPts val="1800"/>
              <a:buChar char="▸"/>
            </a:pPr>
            <a:r>
              <a:rPr lang="en" sz="1800"/>
              <a:t>Analyze Streaming Data</a:t>
            </a:r>
            <a:endParaRPr sz="1800"/>
          </a:p>
          <a:p>
            <a:pPr indent="-342900" lvl="0" marL="457200" rtl="0" algn="l">
              <a:lnSpc>
                <a:spcPct val="115000"/>
              </a:lnSpc>
              <a:spcBef>
                <a:spcPts val="0"/>
              </a:spcBef>
              <a:spcAft>
                <a:spcPts val="0"/>
              </a:spcAft>
              <a:buSzPts val="1800"/>
              <a:buChar char="▸"/>
            </a:pPr>
            <a:r>
              <a:rPr lang="en" sz="1800"/>
              <a:t>SQL/Flink Analytics</a:t>
            </a:r>
            <a:endParaRPr sz="1800"/>
          </a:p>
          <a:p>
            <a:pPr indent="-342900" lvl="0" marL="457200" rtl="0" algn="l">
              <a:lnSpc>
                <a:spcPct val="115000"/>
              </a:lnSpc>
              <a:spcBef>
                <a:spcPts val="0"/>
              </a:spcBef>
              <a:spcAft>
                <a:spcPts val="0"/>
              </a:spcAft>
              <a:buSzPts val="1800"/>
              <a:buChar char="▸"/>
            </a:pPr>
            <a:r>
              <a:rPr lang="en" sz="1800"/>
              <a:t>Actionable Insights</a:t>
            </a:r>
            <a:endParaRPr sz="1800"/>
          </a:p>
          <a:p>
            <a:pPr indent="0" lvl="0" marL="0" rtl="0" algn="l">
              <a:spcBef>
                <a:spcPts val="600"/>
              </a:spcBef>
              <a:spcAft>
                <a:spcPts val="0"/>
              </a:spcAft>
              <a:buNone/>
            </a:pPr>
            <a:r>
              <a:rPr lang="en"/>
              <a:t>Why</a:t>
            </a:r>
            <a:endParaRPr/>
          </a:p>
          <a:p>
            <a:pPr indent="-342900" lvl="0" marL="457200" rtl="0" algn="l">
              <a:lnSpc>
                <a:spcPct val="115000"/>
              </a:lnSpc>
              <a:spcBef>
                <a:spcPts val="600"/>
              </a:spcBef>
              <a:spcAft>
                <a:spcPts val="0"/>
              </a:spcAft>
              <a:buSzPts val="1800"/>
              <a:buChar char="▸"/>
            </a:pPr>
            <a:r>
              <a:rPr lang="en" sz="1800"/>
              <a:t>SQL - Familiar</a:t>
            </a:r>
            <a:endParaRPr sz="1800"/>
          </a:p>
          <a:p>
            <a:pPr indent="-342900" lvl="0" marL="457200" rtl="0" algn="l">
              <a:lnSpc>
                <a:spcPct val="115000"/>
              </a:lnSpc>
              <a:spcBef>
                <a:spcPts val="0"/>
              </a:spcBef>
              <a:spcAft>
                <a:spcPts val="0"/>
              </a:spcAft>
              <a:buSzPts val="1800"/>
              <a:buChar char="▸"/>
            </a:pPr>
            <a:r>
              <a:rPr lang="en" sz="1800"/>
              <a:t>Easy aggregations</a:t>
            </a:r>
            <a:endParaRPr sz="1800"/>
          </a:p>
          <a:p>
            <a:pPr indent="-342900" lvl="0" marL="457200" rtl="0" algn="l">
              <a:lnSpc>
                <a:spcPct val="115000"/>
              </a:lnSpc>
              <a:spcBef>
                <a:spcPts val="0"/>
              </a:spcBef>
              <a:spcAft>
                <a:spcPts val="0"/>
              </a:spcAft>
              <a:buSzPts val="1800"/>
              <a:buChar char="▸"/>
            </a:pPr>
            <a:r>
              <a:rPr lang="en" sz="1800"/>
              <a:t>Serverless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Aem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